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27"/>
  </p:notesMasterIdLst>
  <p:sldIdLst>
    <p:sldId id="306" r:id="rId6"/>
    <p:sldId id="264" r:id="rId7"/>
    <p:sldId id="286" r:id="rId8"/>
    <p:sldId id="307" r:id="rId9"/>
    <p:sldId id="292" r:id="rId10"/>
    <p:sldId id="308" r:id="rId11"/>
    <p:sldId id="293" r:id="rId12"/>
    <p:sldId id="309" r:id="rId13"/>
    <p:sldId id="295" r:id="rId14"/>
    <p:sldId id="296" r:id="rId15"/>
    <p:sldId id="265" r:id="rId16"/>
    <p:sldId id="297" r:id="rId17"/>
    <p:sldId id="266" r:id="rId18"/>
    <p:sldId id="313" r:id="rId19"/>
    <p:sldId id="298" r:id="rId20"/>
    <p:sldId id="267" r:id="rId21"/>
    <p:sldId id="259" r:id="rId22"/>
    <p:sldId id="310" r:id="rId23"/>
    <p:sldId id="314" r:id="rId24"/>
    <p:sldId id="304" r:id="rId25"/>
    <p:sldId id="311"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A93D"/>
    <a:srgbClr val="83A83F"/>
    <a:srgbClr val="C3DD93"/>
    <a:srgbClr val="716557"/>
    <a:srgbClr val="B956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6F72EA-3BD6-466E-AAAE-83B780A81388}" v="3" dt="2025-11-12T17:15:10.4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35" autoAdjust="0"/>
    <p:restoredTop sz="95646" autoAdjust="0"/>
  </p:normalViewPr>
  <p:slideViewPr>
    <p:cSldViewPr snapToGrid="0">
      <p:cViewPr>
        <p:scale>
          <a:sx n="57" d="100"/>
          <a:sy n="57" d="100"/>
        </p:scale>
        <p:origin x="77" y="442"/>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orah Shaw" userId="79bf7848-a030-4096-934a-3abbfde4984a" providerId="ADAL" clId="{8DE9E9FB-001C-4B84-83DE-E1F7ABB9FAA3}"/>
    <pc:docChg chg="custSel addSld delSld modSld">
      <pc:chgData name="Deborah Shaw" userId="79bf7848-a030-4096-934a-3abbfde4984a" providerId="ADAL" clId="{8DE9E9FB-001C-4B84-83DE-E1F7ABB9FAA3}" dt="2025-11-12T17:17:11.877" v="36" actId="14100"/>
      <pc:docMkLst>
        <pc:docMk/>
      </pc:docMkLst>
      <pc:sldChg chg="del">
        <pc:chgData name="Deborah Shaw" userId="79bf7848-a030-4096-934a-3abbfde4984a" providerId="ADAL" clId="{8DE9E9FB-001C-4B84-83DE-E1F7ABB9FAA3}" dt="2025-11-12T17:13:22.186" v="2" actId="2696"/>
        <pc:sldMkLst>
          <pc:docMk/>
          <pc:sldMk cId="1513148009" sldId="300"/>
        </pc:sldMkLst>
      </pc:sldChg>
      <pc:sldChg chg="del">
        <pc:chgData name="Deborah Shaw" userId="79bf7848-a030-4096-934a-3abbfde4984a" providerId="ADAL" clId="{8DE9E9FB-001C-4B84-83DE-E1F7ABB9FAA3}" dt="2025-11-12T17:13:27.544" v="3" actId="2696"/>
        <pc:sldMkLst>
          <pc:docMk/>
          <pc:sldMk cId="3461769833" sldId="301"/>
        </pc:sldMkLst>
      </pc:sldChg>
      <pc:sldChg chg="del">
        <pc:chgData name="Deborah Shaw" userId="79bf7848-a030-4096-934a-3abbfde4984a" providerId="ADAL" clId="{8DE9E9FB-001C-4B84-83DE-E1F7ABB9FAA3}" dt="2025-11-12T17:13:33.184" v="4" actId="2696"/>
        <pc:sldMkLst>
          <pc:docMk/>
          <pc:sldMk cId="3804811473" sldId="302"/>
        </pc:sldMkLst>
      </pc:sldChg>
      <pc:sldChg chg="modSp mod">
        <pc:chgData name="Deborah Shaw" userId="79bf7848-a030-4096-934a-3abbfde4984a" providerId="ADAL" clId="{8DE9E9FB-001C-4B84-83DE-E1F7ABB9FAA3}" dt="2025-11-12T17:17:11.877" v="36" actId="14100"/>
        <pc:sldMkLst>
          <pc:docMk/>
          <pc:sldMk cId="3629754069" sldId="306"/>
        </pc:sldMkLst>
        <pc:spChg chg="mod">
          <ac:chgData name="Deborah Shaw" userId="79bf7848-a030-4096-934a-3abbfde4984a" providerId="ADAL" clId="{8DE9E9FB-001C-4B84-83DE-E1F7ABB9FAA3}" dt="2025-11-12T17:17:11.877" v="36" actId="14100"/>
          <ac:spMkLst>
            <pc:docMk/>
            <pc:sldMk cId="3629754069" sldId="306"/>
            <ac:spMk id="3" creationId="{117E80A5-0A88-072D-D373-1B79DB1B2DCA}"/>
          </ac:spMkLst>
        </pc:spChg>
      </pc:sldChg>
      <pc:sldChg chg="add">
        <pc:chgData name="Deborah Shaw" userId="79bf7848-a030-4096-934a-3abbfde4984a" providerId="ADAL" clId="{8DE9E9FB-001C-4B84-83DE-E1F7ABB9FAA3}" dt="2025-11-12T17:11:23.666" v="0"/>
        <pc:sldMkLst>
          <pc:docMk/>
          <pc:sldMk cId="1753394210" sldId="313"/>
        </pc:sldMkLst>
      </pc:sldChg>
      <pc:sldChg chg="add">
        <pc:chgData name="Deborah Shaw" userId="79bf7848-a030-4096-934a-3abbfde4984a" providerId="ADAL" clId="{8DE9E9FB-001C-4B84-83DE-E1F7ABB9FAA3}" dt="2025-11-12T17:13:11.517" v="1"/>
        <pc:sldMkLst>
          <pc:docMk/>
          <pc:sldMk cId="1292666861" sldId="31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11/12/2025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39B3C9-13A9-6540-8F68-9A544DD08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303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11/12/2025</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6" r:id="rId1"/>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www.biblegateway.com/passage/?search=john+1&amp;version=NKJV#fen-NKJV-26086l"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s://www.biblegateway.com/passage/?search=matt+3%3A16&amp;version=NKJV#fen-NKJV-23209a"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t="13292" b="13292"/>
          <a:stretch/>
        </p:blipFill>
        <p:spPr>
          <a:xfrm>
            <a:off x="20" y="146817"/>
            <a:ext cx="914398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2636529" y="3428806"/>
            <a:ext cx="6392015" cy="3428999"/>
          </a:xfrm>
        </p:spPr>
        <p:txBody>
          <a:bodyPr anchor="ctr">
            <a:normAutofit fontScale="47500" lnSpcReduction="20000"/>
          </a:bodyPr>
          <a:lstStyle/>
          <a:p>
            <a:pPr marL="0" marR="0" indent="0" fontAlgn="base">
              <a:spcBef>
                <a:spcPts val="0"/>
              </a:spcBef>
              <a:spcAft>
                <a:spcPts val="0"/>
              </a:spcAft>
              <a:buNone/>
            </a:pPr>
            <a:r>
              <a:rPr lang="en-US" sz="4200" dirty="0">
                <a:solidFill>
                  <a:schemeClr val="accent1">
                    <a:lumMod val="50000"/>
                  </a:schemeClr>
                </a:solidFill>
                <a:ea typeface="Times New Roman" panose="02020603050405020304" pitchFamily="18" charset="0"/>
              </a:rPr>
              <a:t>After he was baptized, Jesus came up immediately from the water, and behold, the heavens were opened to him. He saw the Spirit of God coming down like a dove and resting upon him. Behold, a voice came out of the heavens saying, "This is my beloved Son. I am very pleased with him" (Matt. 3:16-17).</a:t>
            </a:r>
          </a:p>
          <a:p>
            <a:pPr marL="0" marR="0" indent="0" fontAlgn="base">
              <a:spcBef>
                <a:spcPts val="0"/>
              </a:spcBef>
              <a:spcAft>
                <a:spcPts val="0"/>
              </a:spcAft>
              <a:buNone/>
            </a:pPr>
            <a:r>
              <a:rPr lang="en-US" sz="4200" dirty="0">
                <a:solidFill>
                  <a:schemeClr val="accent1">
                    <a:lumMod val="50000"/>
                  </a:schemeClr>
                </a:solidFill>
                <a:ea typeface="Times New Roman" panose="02020603050405020304" pitchFamily="18" charset="0"/>
              </a:rPr>
              <a:t>For he received honor and glory from God the Father when a voice was brought to him by the Majestic Glory, saying, "This is my beloved Son, with him I am well pleased" (2 Pet. 1:17). </a:t>
            </a:r>
            <a:endParaRPr lang="en-US" sz="4200" dirty="0">
              <a:solidFill>
                <a:schemeClr val="accent1">
                  <a:lumMod val="50000"/>
                </a:schemeClr>
              </a:solidFill>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3200" dirty="0">
              <a:latin typeface="Calibri"/>
              <a:ea typeface="Times New Roman" panose="02020603050405020304" pitchFamily="18" charset="0"/>
            </a:endParaRPr>
          </a:p>
          <a:p>
            <a:pPr marL="0" marR="0" indent="0" fontAlgn="base">
              <a:spcBef>
                <a:spcPts val="0"/>
              </a:spcBef>
              <a:spcAft>
                <a:spcPts val="0"/>
              </a:spcAft>
              <a:buNone/>
            </a:pPr>
            <a:r>
              <a:rPr lang="en-US" sz="2800" dirty="0">
                <a:latin typeface="Calibri"/>
                <a:ea typeface="Times New Roman" panose="02020603050405020304" pitchFamily="18" charset="0"/>
                <a:cs typeface="Arial"/>
              </a:rPr>
              <a:t>All Scripture taken from the English Unlocked Literal Bible (ULB), ©2017, 2022 Wycliffe Associates, Available at https://bibleineverylanguage.org/translations, licensed under the Creative Commons Attribution-</a:t>
            </a:r>
            <a:r>
              <a:rPr lang="en-US" sz="2800" dirty="0" err="1">
                <a:latin typeface="Calibri"/>
                <a:ea typeface="Times New Roman" panose="02020603050405020304" pitchFamily="18" charset="0"/>
                <a:cs typeface="Arial"/>
              </a:rPr>
              <a:t>ShareAlike</a:t>
            </a:r>
            <a:r>
              <a:rPr lang="en-US" sz="2800" dirty="0">
                <a:latin typeface="Calibri"/>
                <a:ea typeface="Times New Roman" panose="02020603050405020304" pitchFamily="18" charset="0"/>
                <a:cs typeface="Arial"/>
              </a:rPr>
              <a:t> 4.0 International License. </a:t>
            </a:r>
          </a:p>
          <a:p>
            <a:pPr marL="0" marR="0" indent="0" fontAlgn="base">
              <a:spcBef>
                <a:spcPts val="0"/>
              </a:spcBef>
              <a:spcAft>
                <a:spcPts val="0"/>
              </a:spcAft>
              <a:buNone/>
            </a:pPr>
            <a:r>
              <a:rPr lang="en-US" sz="2800" dirty="0">
                <a:latin typeface="Calibri"/>
                <a:ea typeface="Times New Roman" panose="02020603050405020304" pitchFamily="18" charset="0"/>
                <a:cs typeface="Arial"/>
              </a:rPr>
              <a:t>The English ULB is based on the </a:t>
            </a:r>
            <a:r>
              <a:rPr lang="en-US" sz="2800" dirty="0" err="1">
                <a:latin typeface="Calibri"/>
                <a:ea typeface="Times New Roman" panose="02020603050405020304" pitchFamily="18" charset="0"/>
                <a:cs typeface="Arial"/>
              </a:rPr>
              <a:t>unfoldingWord</a:t>
            </a:r>
            <a:r>
              <a:rPr lang="en-US" sz="2800" dirty="0">
                <a:latin typeface="Calibri"/>
                <a:ea typeface="Times New Roman" panose="02020603050405020304" pitchFamily="18" charset="0"/>
                <a:cs typeface="Arial"/>
              </a:rPr>
              <a:t>® Literal Text, CC BY-SA 4.0. The original work of the </a:t>
            </a:r>
            <a:r>
              <a:rPr lang="en-US" sz="2800" dirty="0" err="1">
                <a:latin typeface="Calibri"/>
                <a:ea typeface="Times New Roman" panose="02020603050405020304" pitchFamily="18" charset="0"/>
                <a:cs typeface="Arial"/>
              </a:rPr>
              <a:t>unfoldingWord</a:t>
            </a:r>
            <a:r>
              <a:rPr lang="en-US" sz="2800" dirty="0">
                <a:latin typeface="Calibri"/>
                <a:ea typeface="Times New Roman" panose="02020603050405020304" pitchFamily="18" charset="0"/>
                <a:cs typeface="Arial"/>
              </a:rPr>
              <a:t>® Literal Text is available at https://unfoldingword.bible/ult/.</a:t>
            </a:r>
          </a:p>
        </p:txBody>
      </p:sp>
      <p:sp>
        <p:nvSpPr>
          <p:cNvPr id="7" name="Rectangle 6">
            <a:extLst>
              <a:ext uri="{FF2B5EF4-FFF2-40B4-BE49-F238E27FC236}">
                <a16:creationId xmlns:a16="http://schemas.microsoft.com/office/drawing/2014/main" id="{6D1C5468-2E27-9AF9-E8A7-9D00C2F6695F}"/>
              </a:ext>
            </a:extLst>
          </p:cNvPr>
          <p:cNvSpPr/>
          <p:nvPr/>
        </p:nvSpPr>
        <p:spPr>
          <a:xfrm>
            <a:off x="115456" y="4206748"/>
            <a:ext cx="2321307" cy="1754326"/>
          </a:xfrm>
          <a:prstGeom prst="rect">
            <a:avLst/>
          </a:prstGeom>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dirty="0">
                <a:solidFill>
                  <a:srgbClr val="B95659"/>
                </a:solidFill>
                <a:latin typeface="Arial" panose="020B0604020202020204" pitchFamily="34" charset="0"/>
                <a:ea typeface="+mj-ea"/>
                <a:cs typeface="Arial" panose="020B0604020202020204" pitchFamily="34" charset="0"/>
              </a:rPr>
              <a:t>Divine Familial Terms</a:t>
            </a: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2459411"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07297-B443-43EA-ADFE-3FABCD20B870}"/>
              </a:ext>
            </a:extLst>
          </p:cNvPr>
          <p:cNvSpPr>
            <a:spLocks noGrp="1"/>
          </p:cNvSpPr>
          <p:nvPr>
            <p:ph type="title"/>
          </p:nvPr>
        </p:nvSpPr>
        <p:spPr/>
        <p:txBody>
          <a:bodyPr/>
          <a:lstStyle/>
          <a:p>
            <a:r>
              <a:rPr lang="en-US" dirty="0"/>
              <a:t>As defined in God’s Word</a:t>
            </a:r>
          </a:p>
        </p:txBody>
      </p:sp>
      <p:pic>
        <p:nvPicPr>
          <p:cNvPr id="5" name="Picture 4">
            <a:extLst>
              <a:ext uri="{FF2B5EF4-FFF2-40B4-BE49-F238E27FC236}">
                <a16:creationId xmlns:a16="http://schemas.microsoft.com/office/drawing/2014/main" id="{E27D2154-35A2-4BD9-BFB5-7DA40A1886F8}"/>
              </a:ext>
            </a:extLst>
          </p:cNvPr>
          <p:cNvPicPr>
            <a:picLocks noChangeAspect="1"/>
          </p:cNvPicPr>
          <p:nvPr/>
        </p:nvPicPr>
        <p:blipFill rotWithShape="1">
          <a:blip r:embed="rId2">
            <a:extLst>
              <a:ext uri="{28A0092B-C50C-407E-A947-70E740481C1C}">
                <a14:useLocalDpi xmlns:a14="http://schemas.microsoft.com/office/drawing/2010/main" val="0"/>
              </a:ext>
            </a:extLst>
          </a:blip>
          <a:srcRect l="1485" t="3269" r="1338" b="2367"/>
          <a:stretch/>
        </p:blipFill>
        <p:spPr>
          <a:xfrm flipH="1">
            <a:off x="0" y="1317812"/>
            <a:ext cx="9153751" cy="3765074"/>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DB02AA35-DD08-4782-BDCC-BB77737D8505}"/>
              </a:ext>
            </a:extLst>
          </p:cNvPr>
          <p:cNvSpPr txBox="1"/>
          <p:nvPr/>
        </p:nvSpPr>
        <p:spPr>
          <a:xfrm>
            <a:off x="674893" y="5583409"/>
            <a:ext cx="3693574" cy="523220"/>
          </a:xfrm>
          <a:prstGeom prst="rect">
            <a:avLst/>
          </a:prstGeom>
          <a:noFill/>
        </p:spPr>
        <p:txBody>
          <a:bodyPr wrap="square" rtlCol="0" anchor="ctr">
            <a:spAutoFit/>
          </a:bodyPr>
          <a:lstStyle/>
          <a:p>
            <a:pPr algn="ctr"/>
            <a:r>
              <a:rPr lang="en-US" sz="2800" b="1" dirty="0">
                <a:solidFill>
                  <a:schemeClr val="tx2"/>
                </a:solidFill>
              </a:rPr>
              <a:t>God is the </a:t>
            </a:r>
            <a:r>
              <a:rPr lang="en-US" sz="2800" b="1" dirty="0">
                <a:solidFill>
                  <a:schemeClr val="accent1"/>
                </a:solidFill>
              </a:rPr>
              <a:t>Father</a:t>
            </a:r>
          </a:p>
        </p:txBody>
      </p:sp>
      <p:sp>
        <p:nvSpPr>
          <p:cNvPr id="20" name="TextBox 19">
            <a:extLst>
              <a:ext uri="{FF2B5EF4-FFF2-40B4-BE49-F238E27FC236}">
                <a16:creationId xmlns:a16="http://schemas.microsoft.com/office/drawing/2014/main" id="{91B506A3-8697-4F3D-8F2B-E3B9CFB52438}"/>
              </a:ext>
            </a:extLst>
          </p:cNvPr>
          <p:cNvSpPr txBox="1"/>
          <p:nvPr/>
        </p:nvSpPr>
        <p:spPr>
          <a:xfrm>
            <a:off x="4572000" y="5583409"/>
            <a:ext cx="3693574" cy="523220"/>
          </a:xfrm>
          <a:prstGeom prst="rect">
            <a:avLst/>
          </a:prstGeom>
          <a:noFill/>
        </p:spPr>
        <p:txBody>
          <a:bodyPr wrap="square" rtlCol="0" anchor="ctr">
            <a:spAutoFit/>
          </a:bodyPr>
          <a:lstStyle/>
          <a:p>
            <a:pPr algn="ctr"/>
            <a:r>
              <a:rPr lang="en-US" sz="2800" b="1" dirty="0">
                <a:solidFill>
                  <a:schemeClr val="tx2"/>
                </a:solidFill>
              </a:rPr>
              <a:t>Jesus is the </a:t>
            </a:r>
            <a:r>
              <a:rPr lang="en-US" sz="2800" b="1" dirty="0">
                <a:solidFill>
                  <a:schemeClr val="accent1"/>
                </a:solidFill>
              </a:rPr>
              <a:t>Son</a:t>
            </a:r>
          </a:p>
        </p:txBody>
      </p:sp>
    </p:spTree>
    <p:extLst>
      <p:ext uri="{BB962C8B-B14F-4D97-AF65-F5344CB8AC3E}">
        <p14:creationId xmlns:p14="http://schemas.microsoft.com/office/powerpoint/2010/main" val="591717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3C2D-C693-47CA-9EF7-A473EAE7DEB1}"/>
              </a:ext>
            </a:extLst>
          </p:cNvPr>
          <p:cNvSpPr>
            <a:spLocks noGrp="1"/>
          </p:cNvSpPr>
          <p:nvPr>
            <p:ph type="title"/>
          </p:nvPr>
        </p:nvSpPr>
        <p:spPr>
          <a:xfrm>
            <a:off x="0" y="386512"/>
            <a:ext cx="9144000" cy="1325563"/>
          </a:xfrm>
        </p:spPr>
        <p:txBody>
          <a:bodyPr/>
          <a:lstStyle/>
          <a:p>
            <a:r>
              <a:rPr lang="en-US" dirty="0">
                <a:latin typeface="Arial"/>
                <a:cs typeface="Arial"/>
              </a:rPr>
              <a:t>Some translators have done this differently</a:t>
            </a:r>
          </a:p>
        </p:txBody>
      </p:sp>
      <p:grpSp>
        <p:nvGrpSpPr>
          <p:cNvPr id="6" name="Group 5">
            <a:extLst>
              <a:ext uri="{FF2B5EF4-FFF2-40B4-BE49-F238E27FC236}">
                <a16:creationId xmlns:a16="http://schemas.microsoft.com/office/drawing/2014/main" id="{2DB94496-23FA-4E85-8397-A77EFEEFB290}"/>
              </a:ext>
            </a:extLst>
          </p:cNvPr>
          <p:cNvGrpSpPr/>
          <p:nvPr/>
        </p:nvGrpSpPr>
        <p:grpSpPr>
          <a:xfrm>
            <a:off x="944158" y="1113427"/>
            <a:ext cx="2574727" cy="2339908"/>
            <a:chOff x="1072556" y="3021799"/>
            <a:chExt cx="2910866" cy="2827033"/>
          </a:xfrm>
        </p:grpSpPr>
        <p:sp>
          <p:nvSpPr>
            <p:cNvPr id="4" name="TextBox 3">
              <a:extLst>
                <a:ext uri="{FF2B5EF4-FFF2-40B4-BE49-F238E27FC236}">
                  <a16:creationId xmlns:a16="http://schemas.microsoft.com/office/drawing/2014/main" id="{F06FA6DB-3D8A-4F17-A116-E49994C62E8A}"/>
                </a:ext>
              </a:extLst>
            </p:cNvPr>
            <p:cNvSpPr txBox="1"/>
            <p:nvPr/>
          </p:nvSpPr>
          <p:spPr>
            <a:xfrm>
              <a:off x="1072556" y="3712040"/>
              <a:ext cx="2910866" cy="1446551"/>
            </a:xfrm>
            <a:prstGeom prst="rect">
              <a:avLst/>
            </a:prstGeom>
            <a:noFill/>
          </p:spPr>
          <p:txBody>
            <a:bodyPr wrap="square" lIns="91440" tIns="45720" rIns="91440" bIns="45720" rtlCol="0" anchor="ctr">
              <a:spAutoFit/>
            </a:bodyPr>
            <a:lstStyle/>
            <a:p>
              <a:pPr algn="ctr">
                <a:spcBef>
                  <a:spcPts val="600"/>
                </a:spcBef>
                <a:spcAft>
                  <a:spcPts val="600"/>
                </a:spcAft>
              </a:pPr>
              <a:br>
                <a:rPr lang="en-US" sz="2600" b="1" dirty="0">
                  <a:solidFill>
                    <a:schemeClr val="tx2"/>
                  </a:solidFill>
                </a:rPr>
              </a:br>
              <a:r>
                <a:rPr lang="en-US" sz="2600" b="1" dirty="0">
                  <a:solidFill>
                    <a:schemeClr val="tx2"/>
                  </a:solidFill>
                  <a:cs typeface="Arial"/>
                </a:rPr>
                <a:t>Son of God</a:t>
              </a:r>
            </a:p>
            <a:p>
              <a:pPr algn="ctr">
                <a:spcBef>
                  <a:spcPts val="600"/>
                </a:spcBef>
                <a:spcAft>
                  <a:spcPts val="600"/>
                </a:spcAft>
              </a:pPr>
              <a:endParaRPr lang="en-US" sz="2600" b="1" dirty="0"/>
            </a:p>
          </p:txBody>
        </p:sp>
        <p:sp>
          <p:nvSpPr>
            <p:cNvPr id="5" name="&quot;Not Allowed&quot; Symbol 4">
              <a:extLst>
                <a:ext uri="{FF2B5EF4-FFF2-40B4-BE49-F238E27FC236}">
                  <a16:creationId xmlns:a16="http://schemas.microsoft.com/office/drawing/2014/main" id="{5492DBF2-BA22-4866-B1C6-98820FD891E3}"/>
                </a:ext>
              </a:extLst>
            </p:cNvPr>
            <p:cNvSpPr/>
            <p:nvPr/>
          </p:nvSpPr>
          <p:spPr>
            <a:xfrm>
              <a:off x="1114473" y="3021799"/>
              <a:ext cx="2827033" cy="2827033"/>
            </a:xfrm>
            <a:prstGeom prst="noSmoking">
              <a:avLst>
                <a:gd name="adj" fmla="val 4559"/>
              </a:avLst>
            </a:prstGeom>
            <a:solidFill>
              <a:srgbClr val="FF0000"/>
            </a:solidFill>
          </p:spPr>
          <p:txBody>
            <a:bodyPr wrap="square" rtlCol="0" anchor="ctr">
              <a:noAutofit/>
            </a:bodyPr>
            <a:lstStyle/>
            <a:p>
              <a:pPr algn="ctr"/>
              <a:endParaRPr lang="en-US" sz="2000" dirty="0">
                <a:solidFill>
                  <a:srgbClr val="FF0000"/>
                </a:solidFill>
                <a:latin typeface="Arial" panose="020B0604020202020204" pitchFamily="34" charset="0"/>
                <a:cs typeface="Arial" panose="020B0604020202020204" pitchFamily="34" charset="0"/>
              </a:endParaRPr>
            </a:p>
          </p:txBody>
        </p:sp>
      </p:grpSp>
      <p:sp>
        <p:nvSpPr>
          <p:cNvPr id="11" name="Oval 10">
            <a:extLst>
              <a:ext uri="{FF2B5EF4-FFF2-40B4-BE49-F238E27FC236}">
                <a16:creationId xmlns:a16="http://schemas.microsoft.com/office/drawing/2014/main" id="{1F0B2257-2AA6-4A28-822A-D634429A5FF6}"/>
              </a:ext>
            </a:extLst>
          </p:cNvPr>
          <p:cNvSpPr/>
          <p:nvPr/>
        </p:nvSpPr>
        <p:spPr>
          <a:xfrm>
            <a:off x="5321223" y="1113424"/>
            <a:ext cx="2574727" cy="2415148"/>
          </a:xfrm>
          <a:prstGeom prst="ellipse">
            <a:avLst/>
          </a:prstGeom>
          <a:solidFill>
            <a:srgbClr val="FF0000"/>
          </a:solidFill>
        </p:spPr>
        <p:txBody>
          <a:bodyPr wrap="square" lIns="91440" tIns="45720" rIns="91440" bIns="45720" rtlCol="0" anchor="ctr">
            <a:noAutofit/>
          </a:bodyPr>
          <a:lstStyle/>
          <a:p>
            <a:pPr algn="ctr">
              <a:spcBef>
                <a:spcPts val="600"/>
              </a:spcBef>
              <a:spcAft>
                <a:spcPts val="600"/>
              </a:spcAft>
            </a:pPr>
            <a:r>
              <a:rPr lang="en-US" sz="2300" b="1" dirty="0">
                <a:solidFill>
                  <a:schemeClr val="bg1"/>
                </a:solidFill>
              </a:rPr>
              <a:t>God’s chosen one</a:t>
            </a:r>
          </a:p>
          <a:p>
            <a:pPr algn="ctr">
              <a:spcBef>
                <a:spcPts val="600"/>
              </a:spcBef>
              <a:spcAft>
                <a:spcPts val="600"/>
              </a:spcAft>
            </a:pPr>
            <a:r>
              <a:rPr lang="en-US" sz="2300" b="1" dirty="0">
                <a:solidFill>
                  <a:schemeClr val="bg1"/>
                </a:solidFill>
                <a:cs typeface="Arial"/>
              </a:rPr>
              <a:t>or</a:t>
            </a:r>
            <a:endParaRPr lang="en-US" sz="2300" b="1" dirty="0">
              <a:solidFill>
                <a:schemeClr val="bg1"/>
              </a:solidFill>
            </a:endParaRPr>
          </a:p>
          <a:p>
            <a:pPr algn="ctr">
              <a:spcBef>
                <a:spcPts val="600"/>
              </a:spcBef>
              <a:spcAft>
                <a:spcPts val="600"/>
              </a:spcAft>
            </a:pPr>
            <a:r>
              <a:rPr lang="en-US" sz="2300" b="1" dirty="0">
                <a:solidFill>
                  <a:schemeClr val="bg1"/>
                </a:solidFill>
              </a:rPr>
              <a:t>Beloved One</a:t>
            </a:r>
          </a:p>
        </p:txBody>
      </p:sp>
      <p:grpSp>
        <p:nvGrpSpPr>
          <p:cNvPr id="3" name="Group 2">
            <a:extLst>
              <a:ext uri="{FF2B5EF4-FFF2-40B4-BE49-F238E27FC236}">
                <a16:creationId xmlns:a16="http://schemas.microsoft.com/office/drawing/2014/main" id="{BCFD3886-7495-ED9A-EBF1-43C7A1B28B86}"/>
              </a:ext>
            </a:extLst>
          </p:cNvPr>
          <p:cNvGrpSpPr/>
          <p:nvPr/>
        </p:nvGrpSpPr>
        <p:grpSpPr>
          <a:xfrm>
            <a:off x="963106" y="3857246"/>
            <a:ext cx="2574727" cy="2339909"/>
            <a:chOff x="1072556" y="3021799"/>
            <a:chExt cx="2910866" cy="2827033"/>
          </a:xfrm>
          <a:solidFill>
            <a:srgbClr val="FF0000"/>
          </a:solidFill>
        </p:grpSpPr>
        <p:sp>
          <p:nvSpPr>
            <p:cNvPr id="7" name="TextBox 6">
              <a:extLst>
                <a:ext uri="{FF2B5EF4-FFF2-40B4-BE49-F238E27FC236}">
                  <a16:creationId xmlns:a16="http://schemas.microsoft.com/office/drawing/2014/main" id="{69D56525-BBB8-0F03-82F0-C5E0C857375A}"/>
                </a:ext>
              </a:extLst>
            </p:cNvPr>
            <p:cNvSpPr txBox="1"/>
            <p:nvPr/>
          </p:nvSpPr>
          <p:spPr>
            <a:xfrm>
              <a:off x="1072556" y="3561468"/>
              <a:ext cx="2910866" cy="1747694"/>
            </a:xfrm>
            <a:prstGeom prst="rect">
              <a:avLst/>
            </a:prstGeom>
            <a:solidFill>
              <a:schemeClr val="bg1"/>
            </a:solidFill>
          </p:spPr>
          <p:txBody>
            <a:bodyPr wrap="square" lIns="91440" tIns="45720" rIns="91440" bIns="45720" rtlCol="0" anchor="ctr">
              <a:spAutoFit/>
            </a:bodyPr>
            <a:lstStyle/>
            <a:p>
              <a:pPr algn="ctr">
                <a:spcBef>
                  <a:spcPts val="600"/>
                </a:spcBef>
                <a:spcAft>
                  <a:spcPts val="600"/>
                </a:spcAft>
              </a:pPr>
              <a:br>
                <a:rPr lang="en-US" sz="2600" b="1" dirty="0">
                  <a:solidFill>
                    <a:schemeClr val="tx2"/>
                  </a:solidFill>
                </a:rPr>
              </a:br>
              <a:r>
                <a:rPr lang="en-US" sz="2400" b="1" dirty="0">
                  <a:solidFill>
                    <a:schemeClr val="tx2"/>
                  </a:solidFill>
                  <a:cs typeface="Arial"/>
                </a:rPr>
                <a:t>God the Father</a:t>
              </a:r>
            </a:p>
            <a:p>
              <a:pPr algn="ctr">
                <a:spcBef>
                  <a:spcPts val="600"/>
                </a:spcBef>
                <a:spcAft>
                  <a:spcPts val="600"/>
                </a:spcAft>
              </a:pPr>
              <a:endParaRPr lang="en-US" sz="2600" b="1" dirty="0"/>
            </a:p>
          </p:txBody>
        </p:sp>
        <p:sp>
          <p:nvSpPr>
            <p:cNvPr id="8" name="&quot;Not Allowed&quot; Symbol 4">
              <a:extLst>
                <a:ext uri="{FF2B5EF4-FFF2-40B4-BE49-F238E27FC236}">
                  <a16:creationId xmlns:a16="http://schemas.microsoft.com/office/drawing/2014/main" id="{E9A925CB-A281-063F-433F-EE198611B32C}"/>
                </a:ext>
              </a:extLst>
            </p:cNvPr>
            <p:cNvSpPr/>
            <p:nvPr/>
          </p:nvSpPr>
          <p:spPr>
            <a:xfrm>
              <a:off x="1114473" y="3021799"/>
              <a:ext cx="2827033" cy="2827033"/>
            </a:xfrm>
            <a:prstGeom prst="noSmoking">
              <a:avLst>
                <a:gd name="adj" fmla="val 4559"/>
              </a:avLst>
            </a:prstGeom>
            <a:grpFill/>
            <a:ln>
              <a:solidFill>
                <a:schemeClr val="accent1"/>
              </a:solidFill>
            </a:ln>
          </p:spPr>
          <p:txBody>
            <a:bodyPr wrap="square" rtlCol="0" anchor="ctr">
              <a:no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grpSp>
      <p:sp>
        <p:nvSpPr>
          <p:cNvPr id="14" name="Oval 13">
            <a:extLst>
              <a:ext uri="{FF2B5EF4-FFF2-40B4-BE49-F238E27FC236}">
                <a16:creationId xmlns:a16="http://schemas.microsoft.com/office/drawing/2014/main" id="{18A4D14D-FE74-72EE-14EF-A5A4C108D1F1}"/>
              </a:ext>
            </a:extLst>
          </p:cNvPr>
          <p:cNvSpPr/>
          <p:nvPr/>
        </p:nvSpPr>
        <p:spPr>
          <a:xfrm>
            <a:off x="5321222" y="3782008"/>
            <a:ext cx="2574727" cy="2415147"/>
          </a:xfrm>
          <a:prstGeom prst="ellipse">
            <a:avLst/>
          </a:prstGeom>
          <a:solidFill>
            <a:srgbClr val="FF0000"/>
          </a:solidFill>
        </p:spPr>
        <p:txBody>
          <a:bodyPr wrap="square" lIns="91440" tIns="45720" rIns="91440" bIns="45720" rtlCol="0" anchor="ctr">
            <a:noAutofit/>
          </a:bodyPr>
          <a:lstStyle/>
          <a:p>
            <a:pPr algn="ctr">
              <a:spcBef>
                <a:spcPts val="600"/>
              </a:spcBef>
              <a:spcAft>
                <a:spcPts val="600"/>
              </a:spcAft>
            </a:pPr>
            <a:r>
              <a:rPr lang="en-US" sz="2300" b="1" dirty="0">
                <a:solidFill>
                  <a:schemeClr val="bg1"/>
                </a:solidFill>
              </a:rPr>
              <a:t>Master</a:t>
            </a:r>
          </a:p>
          <a:p>
            <a:pPr algn="ctr">
              <a:spcBef>
                <a:spcPts val="600"/>
              </a:spcBef>
              <a:spcAft>
                <a:spcPts val="600"/>
              </a:spcAft>
            </a:pPr>
            <a:r>
              <a:rPr lang="en-US" sz="2300" b="1" dirty="0">
                <a:solidFill>
                  <a:schemeClr val="bg1"/>
                </a:solidFill>
                <a:cs typeface="Arial"/>
              </a:rPr>
              <a:t>or</a:t>
            </a:r>
            <a:endParaRPr lang="en-US" sz="2300" b="1" dirty="0">
              <a:solidFill>
                <a:schemeClr val="bg1"/>
              </a:solidFill>
            </a:endParaRPr>
          </a:p>
          <a:p>
            <a:pPr algn="ctr">
              <a:spcBef>
                <a:spcPts val="600"/>
              </a:spcBef>
              <a:spcAft>
                <a:spcPts val="600"/>
              </a:spcAft>
            </a:pPr>
            <a:r>
              <a:rPr lang="en-US" sz="2300" b="1" dirty="0">
                <a:solidFill>
                  <a:schemeClr val="bg1"/>
                </a:solidFill>
              </a:rPr>
              <a:t>Most High</a:t>
            </a:r>
          </a:p>
        </p:txBody>
      </p:sp>
    </p:spTree>
    <p:extLst>
      <p:ext uri="{BB962C8B-B14F-4D97-AF65-F5344CB8AC3E}">
        <p14:creationId xmlns:p14="http://schemas.microsoft.com/office/powerpoint/2010/main" val="1806275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62300" y="3051074"/>
            <a:ext cx="3897086" cy="1384995"/>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What meaning might be lost if we change these?</a:t>
            </a:r>
            <a:endParaRPr lang="en-US" sz="2800" b="1" dirty="0">
              <a:solidFill>
                <a:schemeClr val="tx2"/>
              </a:solidFill>
            </a:endParaRPr>
          </a:p>
        </p:txBody>
      </p:sp>
      <p:sp>
        <p:nvSpPr>
          <p:cNvPr id="12" name="Rounded Rectangle 11">
            <a:extLst>
              <a:ext uri="{FF2B5EF4-FFF2-40B4-BE49-F238E27FC236}">
                <a16:creationId xmlns:a16="http://schemas.microsoft.com/office/drawing/2014/main" id="{E41BDED1-9F6A-6358-FC81-7E85D360252B}"/>
              </a:ext>
            </a:extLst>
          </p:cNvPr>
          <p:cNvSpPr/>
          <p:nvPr/>
        </p:nvSpPr>
        <p:spPr>
          <a:xfrm>
            <a:off x="6960570"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Trinity</a:t>
            </a:r>
          </a:p>
        </p:txBody>
      </p:sp>
      <p:sp>
        <p:nvSpPr>
          <p:cNvPr id="16" name="Rounded Rectangle 15">
            <a:extLst>
              <a:ext uri="{FF2B5EF4-FFF2-40B4-BE49-F238E27FC236}">
                <a16:creationId xmlns:a16="http://schemas.microsoft.com/office/drawing/2014/main" id="{7DC3FE9F-7FA6-90A7-2023-D895B93FE93E}"/>
              </a:ext>
            </a:extLst>
          </p:cNvPr>
          <p:cNvSpPr/>
          <p:nvPr/>
        </p:nvSpPr>
        <p:spPr>
          <a:xfrm>
            <a:off x="4692697"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Eternal nature</a:t>
            </a:r>
          </a:p>
        </p:txBody>
      </p:sp>
      <p:sp>
        <p:nvSpPr>
          <p:cNvPr id="17" name="Rounded Rectangle 16">
            <a:extLst>
              <a:ext uri="{FF2B5EF4-FFF2-40B4-BE49-F238E27FC236}">
                <a16:creationId xmlns:a16="http://schemas.microsoft.com/office/drawing/2014/main" id="{A183086E-1F88-4191-CA4C-959464447168}"/>
              </a:ext>
            </a:extLst>
          </p:cNvPr>
          <p:cNvSpPr/>
          <p:nvPr/>
        </p:nvSpPr>
        <p:spPr>
          <a:xfrm>
            <a:off x="2424824"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Significance</a:t>
            </a:r>
          </a:p>
        </p:txBody>
      </p:sp>
      <p:sp>
        <p:nvSpPr>
          <p:cNvPr id="18" name="Rounded Rectangle 17">
            <a:extLst>
              <a:ext uri="{FF2B5EF4-FFF2-40B4-BE49-F238E27FC236}">
                <a16:creationId xmlns:a16="http://schemas.microsoft.com/office/drawing/2014/main" id="{9572AE61-DF03-4550-1C14-0B655C32BB0B}"/>
              </a:ext>
            </a:extLst>
          </p:cNvPr>
          <p:cNvSpPr/>
          <p:nvPr/>
        </p:nvSpPr>
        <p:spPr>
          <a:xfrm>
            <a:off x="156951"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Relationship</a:t>
            </a:r>
          </a:p>
        </p:txBody>
      </p:sp>
    </p:spTree>
    <p:extLst>
      <p:ext uri="{BB962C8B-B14F-4D97-AF65-F5344CB8AC3E}">
        <p14:creationId xmlns:p14="http://schemas.microsoft.com/office/powerpoint/2010/main" val="916035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DE2-E956-4B98-A8F0-B897B34365B1}"/>
              </a:ext>
            </a:extLst>
          </p:cNvPr>
          <p:cNvSpPr>
            <a:spLocks noGrp="1"/>
          </p:cNvSpPr>
          <p:nvPr>
            <p:ph type="title"/>
          </p:nvPr>
        </p:nvSpPr>
        <p:spPr>
          <a:xfrm>
            <a:off x="628650" y="342538"/>
            <a:ext cx="7886700" cy="1325563"/>
          </a:xfrm>
        </p:spPr>
        <p:txBody>
          <a:bodyPr/>
          <a:lstStyle/>
          <a:p>
            <a:r>
              <a:rPr lang="en-US" dirty="0"/>
              <a:t>1 John 4:14</a:t>
            </a:r>
          </a:p>
        </p:txBody>
      </p:sp>
      <p:grpSp>
        <p:nvGrpSpPr>
          <p:cNvPr id="13" name="Group 12">
            <a:extLst>
              <a:ext uri="{FF2B5EF4-FFF2-40B4-BE49-F238E27FC236}">
                <a16:creationId xmlns:a16="http://schemas.microsoft.com/office/drawing/2014/main" id="{3A7427A5-C1F1-4969-ACD1-F5AA9BA5ABC2}"/>
              </a:ext>
            </a:extLst>
          </p:cNvPr>
          <p:cNvGrpSpPr/>
          <p:nvPr/>
        </p:nvGrpSpPr>
        <p:grpSpPr>
          <a:xfrm>
            <a:off x="831589" y="1323263"/>
            <a:ext cx="7480822" cy="1659755"/>
            <a:chOff x="831589" y="1921991"/>
            <a:chExt cx="7480822" cy="1790220"/>
          </a:xfrm>
        </p:grpSpPr>
        <p:sp>
          <p:nvSpPr>
            <p:cNvPr id="4" name="Rectangle: Rounded Corners 3">
              <a:extLst>
                <a:ext uri="{FF2B5EF4-FFF2-40B4-BE49-F238E27FC236}">
                  <a16:creationId xmlns:a16="http://schemas.microsoft.com/office/drawing/2014/main" id="{9E1C7A5C-0710-4D7E-846B-D8F4077F32BD}"/>
                </a:ext>
              </a:extLst>
            </p:cNvPr>
            <p:cNvSpPr/>
            <p:nvPr/>
          </p:nvSpPr>
          <p:spPr>
            <a:xfrm>
              <a:off x="1148941" y="1921991"/>
              <a:ext cx="7163470" cy="1790220"/>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r>
                <a:rPr lang="en-US" sz="2400" dirty="0">
                  <a:solidFill>
                    <a:srgbClr val="5B4A42"/>
                  </a:solidFill>
                  <a:latin typeface="Arial" panose="020B0604020202020204" pitchFamily="34" charset="0"/>
                  <a:cs typeface="Arial" panose="020B0604020202020204" pitchFamily="34" charset="0"/>
                </a:rPr>
                <a:t>How God communicated this verse:</a:t>
              </a:r>
            </a:p>
            <a:p>
              <a:pPr marL="400050"/>
              <a:endParaRPr lang="en-US" sz="2400" dirty="0">
                <a:solidFill>
                  <a:srgbClr val="5B4A42"/>
                </a:solidFill>
                <a:latin typeface="Arial" panose="020B0604020202020204" pitchFamily="34" charset="0"/>
                <a:cs typeface="Arial" panose="020B0604020202020204" pitchFamily="34" charset="0"/>
              </a:endParaRPr>
            </a:p>
            <a:p>
              <a:pPr marL="400050"/>
              <a:r>
                <a:rPr lang="en-US" sz="2400" dirty="0">
                  <a:solidFill>
                    <a:srgbClr val="5B4A42"/>
                  </a:solidFill>
                  <a:latin typeface="Arial" panose="020B0604020202020204" pitchFamily="34" charset="0"/>
                  <a:cs typeface="Arial" panose="020B0604020202020204" pitchFamily="34" charset="0"/>
                </a:rPr>
                <a:t>The </a:t>
              </a:r>
              <a:r>
                <a:rPr lang="en-US" sz="2400" b="1" dirty="0">
                  <a:solidFill>
                    <a:srgbClr val="00B050"/>
                  </a:solidFill>
                  <a:latin typeface="Arial" panose="020B0604020202020204" pitchFamily="34" charset="0"/>
                  <a:cs typeface="Arial" panose="020B0604020202020204" pitchFamily="34" charset="0"/>
                </a:rPr>
                <a:t>Father</a:t>
              </a:r>
              <a:r>
                <a:rPr lang="en-US" sz="2400" b="1" dirty="0">
                  <a:solidFill>
                    <a:srgbClr val="FF0000"/>
                  </a:solidFill>
                  <a:latin typeface="Arial" panose="020B0604020202020204" pitchFamily="34" charset="0"/>
                  <a:cs typeface="Arial" panose="020B0604020202020204" pitchFamily="34" charset="0"/>
                </a:rPr>
                <a:t> </a:t>
              </a:r>
              <a:r>
                <a:rPr lang="en-US" sz="2400" dirty="0">
                  <a:solidFill>
                    <a:srgbClr val="5B4A42"/>
                  </a:solidFill>
                  <a:latin typeface="Arial" panose="020B0604020202020204" pitchFamily="34" charset="0"/>
                  <a:cs typeface="Arial" panose="020B0604020202020204" pitchFamily="34" charset="0"/>
                </a:rPr>
                <a:t>has sent the </a:t>
              </a:r>
              <a:r>
                <a:rPr lang="en-US" sz="2400" b="1" dirty="0">
                  <a:solidFill>
                    <a:srgbClr val="00B050"/>
                  </a:solidFill>
                  <a:latin typeface="Arial" panose="020B0604020202020204" pitchFamily="34" charset="0"/>
                  <a:cs typeface="Arial" panose="020B0604020202020204" pitchFamily="34" charset="0"/>
                </a:rPr>
                <a:t>Son</a:t>
              </a:r>
              <a:r>
                <a:rPr lang="en-US" sz="2400" b="1" dirty="0">
                  <a:solidFill>
                    <a:srgbClr val="FF0000"/>
                  </a:solidFill>
                  <a:latin typeface="Arial" panose="020B0604020202020204" pitchFamily="34" charset="0"/>
                  <a:cs typeface="Arial" panose="020B0604020202020204" pitchFamily="34" charset="0"/>
                </a:rPr>
                <a:t> </a:t>
              </a:r>
              <a:r>
                <a:rPr lang="en-US" sz="2400" dirty="0">
                  <a:solidFill>
                    <a:srgbClr val="5B4A42"/>
                  </a:solidFill>
                  <a:latin typeface="Arial" panose="020B0604020202020204" pitchFamily="34" charset="0"/>
                  <a:cs typeface="Arial" panose="020B0604020202020204" pitchFamily="34" charset="0"/>
                </a:rPr>
                <a:t>to be the Savior of the world.</a:t>
              </a:r>
            </a:p>
          </p:txBody>
        </p:sp>
        <p:sp>
          <p:nvSpPr>
            <p:cNvPr id="5" name="Oval 4">
              <a:extLst>
                <a:ext uri="{FF2B5EF4-FFF2-40B4-BE49-F238E27FC236}">
                  <a16:creationId xmlns:a16="http://schemas.microsoft.com/office/drawing/2014/main" id="{DDF82C9D-2C79-4CCC-A81B-E2403A00BF24}"/>
                </a:ext>
              </a:extLst>
            </p:cNvPr>
            <p:cNvSpPr/>
            <p:nvPr/>
          </p:nvSpPr>
          <p:spPr>
            <a:xfrm>
              <a:off x="831589" y="2268205"/>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1</a:t>
              </a:r>
            </a:p>
          </p:txBody>
        </p:sp>
      </p:grpSp>
      <p:grpSp>
        <p:nvGrpSpPr>
          <p:cNvPr id="14" name="Group 13">
            <a:extLst>
              <a:ext uri="{FF2B5EF4-FFF2-40B4-BE49-F238E27FC236}">
                <a16:creationId xmlns:a16="http://schemas.microsoft.com/office/drawing/2014/main" id="{7C56A99D-A1D9-4640-BDD1-B6AD266EC63C}"/>
              </a:ext>
            </a:extLst>
          </p:cNvPr>
          <p:cNvGrpSpPr/>
          <p:nvPr/>
        </p:nvGrpSpPr>
        <p:grpSpPr>
          <a:xfrm>
            <a:off x="831589" y="3429000"/>
            <a:ext cx="7480822" cy="1659755"/>
            <a:chOff x="831589" y="4123207"/>
            <a:chExt cx="7480822" cy="1659755"/>
          </a:xfrm>
        </p:grpSpPr>
        <p:sp>
          <p:nvSpPr>
            <p:cNvPr id="10" name="Rectangle: Rounded Corners 9">
              <a:extLst>
                <a:ext uri="{FF2B5EF4-FFF2-40B4-BE49-F238E27FC236}">
                  <a16:creationId xmlns:a16="http://schemas.microsoft.com/office/drawing/2014/main" id="{66B1EC46-6C74-4F72-B920-9748BCF597B5}"/>
                </a:ext>
              </a:extLst>
            </p:cNvPr>
            <p:cNvSpPr/>
            <p:nvPr/>
          </p:nvSpPr>
          <p:spPr>
            <a:xfrm>
              <a:off x="1148941" y="4123207"/>
              <a:ext cx="7163470" cy="1659755"/>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r>
                <a:rPr lang="en-US" sz="2400" dirty="0">
                  <a:solidFill>
                    <a:schemeClr val="tx2"/>
                  </a:solidFill>
                  <a:latin typeface="Arial" panose="020B0604020202020204" pitchFamily="34" charset="0"/>
                  <a:cs typeface="Arial" panose="020B0604020202020204" pitchFamily="34" charset="0"/>
                </a:rPr>
                <a:t>The same verse without </a:t>
              </a:r>
              <a:r>
                <a:rPr lang="en-US" sz="2400" b="1" dirty="0">
                  <a:solidFill>
                    <a:schemeClr val="tx2"/>
                  </a:solidFill>
                  <a:latin typeface="Arial" panose="020B0604020202020204" pitchFamily="34" charset="0"/>
                  <a:cs typeface="Arial" panose="020B0604020202020204" pitchFamily="34" charset="0"/>
                </a:rPr>
                <a:t>Father </a:t>
              </a:r>
              <a:r>
                <a:rPr lang="en-US" sz="2400" dirty="0">
                  <a:solidFill>
                    <a:schemeClr val="tx2"/>
                  </a:solidFill>
                  <a:latin typeface="Arial" panose="020B0604020202020204" pitchFamily="34" charset="0"/>
                  <a:cs typeface="Arial" panose="020B0604020202020204" pitchFamily="34" charset="0"/>
                </a:rPr>
                <a:t>and</a:t>
              </a:r>
              <a:r>
                <a:rPr lang="en-US" sz="2400" b="1" dirty="0">
                  <a:solidFill>
                    <a:schemeClr val="tx2"/>
                  </a:solidFill>
                  <a:latin typeface="Arial" panose="020B0604020202020204" pitchFamily="34" charset="0"/>
                  <a:cs typeface="Arial" panose="020B0604020202020204" pitchFamily="34" charset="0"/>
                </a:rPr>
                <a:t> Son:</a:t>
              </a:r>
            </a:p>
            <a:p>
              <a:pPr marL="400050"/>
              <a:endParaRPr lang="en-US" sz="2400" b="1" dirty="0">
                <a:solidFill>
                  <a:schemeClr val="tx2"/>
                </a:solidFill>
                <a:latin typeface="Arial" panose="020B0604020202020204" pitchFamily="34" charset="0"/>
                <a:cs typeface="Arial" panose="020B0604020202020204" pitchFamily="34" charset="0"/>
              </a:endParaRPr>
            </a:p>
            <a:p>
              <a:pPr marL="400050"/>
              <a:r>
                <a:rPr lang="en-US" sz="2400" dirty="0">
                  <a:solidFill>
                    <a:schemeClr val="tx2"/>
                  </a:solidFill>
                  <a:latin typeface="Arial" panose="020B0604020202020204" pitchFamily="34" charset="0"/>
                  <a:cs typeface="Arial" panose="020B0604020202020204" pitchFamily="34" charset="0"/>
                </a:rPr>
                <a:t>The</a:t>
              </a:r>
              <a:r>
                <a:rPr lang="en-US" sz="2400" b="1" dirty="0">
                  <a:solidFill>
                    <a:schemeClr val="tx2"/>
                  </a:solidFill>
                  <a:latin typeface="Arial" panose="020B0604020202020204" pitchFamily="34" charset="0"/>
                  <a:cs typeface="Arial" panose="020B0604020202020204" pitchFamily="34" charset="0"/>
                </a:rPr>
                <a:t> </a:t>
              </a:r>
              <a:r>
                <a:rPr lang="en-US" sz="2400" b="1" dirty="0">
                  <a:solidFill>
                    <a:srgbClr val="FF0000"/>
                  </a:solidFill>
                  <a:latin typeface="Arial" panose="020B0604020202020204" pitchFamily="34" charset="0"/>
                  <a:cs typeface="Arial" panose="020B0604020202020204" pitchFamily="34" charset="0"/>
                </a:rPr>
                <a:t>Master</a:t>
              </a:r>
              <a:r>
                <a:rPr lang="en-US" sz="2400" b="1" dirty="0">
                  <a:solidFill>
                    <a:schemeClr val="tx2"/>
                  </a:solidFill>
                  <a:latin typeface="Arial" panose="020B0604020202020204" pitchFamily="34" charset="0"/>
                  <a:cs typeface="Arial" panose="020B0604020202020204" pitchFamily="34" charset="0"/>
                </a:rPr>
                <a:t> </a:t>
              </a:r>
              <a:r>
                <a:rPr lang="en-US" sz="2400" dirty="0">
                  <a:solidFill>
                    <a:schemeClr val="tx2"/>
                  </a:solidFill>
                  <a:latin typeface="Arial" panose="020B0604020202020204" pitchFamily="34" charset="0"/>
                  <a:cs typeface="Arial" panose="020B0604020202020204" pitchFamily="34" charset="0"/>
                </a:rPr>
                <a:t>has sent the </a:t>
              </a:r>
              <a:r>
                <a:rPr lang="en-US" sz="2400" b="1" dirty="0">
                  <a:solidFill>
                    <a:srgbClr val="FF0000"/>
                  </a:solidFill>
                  <a:latin typeface="Arial" panose="020B0604020202020204" pitchFamily="34" charset="0"/>
                  <a:cs typeface="Arial" panose="020B0604020202020204" pitchFamily="34" charset="0"/>
                </a:rPr>
                <a:t>Beloved One </a:t>
              </a:r>
              <a:r>
                <a:rPr lang="en-US" sz="2400" dirty="0">
                  <a:solidFill>
                    <a:schemeClr val="tx2"/>
                  </a:solidFill>
                  <a:latin typeface="Arial" panose="020B0604020202020204" pitchFamily="34" charset="0"/>
                  <a:cs typeface="Arial" panose="020B0604020202020204" pitchFamily="34" charset="0"/>
                </a:rPr>
                <a:t>to be the Savior of the world.</a:t>
              </a:r>
            </a:p>
          </p:txBody>
        </p:sp>
        <p:sp>
          <p:nvSpPr>
            <p:cNvPr id="11" name="Oval 10">
              <a:extLst>
                <a:ext uri="{FF2B5EF4-FFF2-40B4-BE49-F238E27FC236}">
                  <a16:creationId xmlns:a16="http://schemas.microsoft.com/office/drawing/2014/main" id="{70707811-2389-42D0-A98A-DA32213B44D9}"/>
                </a:ext>
              </a:extLst>
            </p:cNvPr>
            <p:cNvSpPr/>
            <p:nvPr/>
          </p:nvSpPr>
          <p:spPr>
            <a:xfrm>
              <a:off x="831589" y="4467249"/>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2</a:t>
              </a:r>
            </a:p>
          </p:txBody>
        </p:sp>
      </p:grpSp>
      <p:sp>
        <p:nvSpPr>
          <p:cNvPr id="3" name="TextBox 2">
            <a:extLst>
              <a:ext uri="{FF2B5EF4-FFF2-40B4-BE49-F238E27FC236}">
                <a16:creationId xmlns:a16="http://schemas.microsoft.com/office/drawing/2014/main" id="{92E40964-D28B-C2A8-D82C-B6F39D57EF1B}"/>
              </a:ext>
            </a:extLst>
          </p:cNvPr>
          <p:cNvSpPr txBox="1"/>
          <p:nvPr/>
        </p:nvSpPr>
        <p:spPr>
          <a:xfrm>
            <a:off x="1363313" y="6049332"/>
            <a:ext cx="2057400" cy="461665"/>
          </a:xfrm>
          <a:prstGeom prst="rect">
            <a:avLst/>
          </a:prstGeom>
          <a:noFill/>
        </p:spPr>
        <p:txBody>
          <a:bodyPr wrap="square" rtlCol="0">
            <a:spAutoFit/>
          </a:bodyPr>
          <a:lstStyle/>
          <a:p>
            <a:r>
              <a:rPr lang="en-US" sz="2400" dirty="0">
                <a:solidFill>
                  <a:schemeClr val="tx2"/>
                </a:solidFill>
              </a:rPr>
              <a:t>Savior = God</a:t>
            </a:r>
          </a:p>
        </p:txBody>
      </p:sp>
      <p:sp>
        <p:nvSpPr>
          <p:cNvPr id="6" name="TextBox 5">
            <a:extLst>
              <a:ext uri="{FF2B5EF4-FFF2-40B4-BE49-F238E27FC236}">
                <a16:creationId xmlns:a16="http://schemas.microsoft.com/office/drawing/2014/main" id="{B9DEDE8A-AED0-75B2-3BFF-A3B587033B32}"/>
              </a:ext>
            </a:extLst>
          </p:cNvPr>
          <p:cNvSpPr txBox="1"/>
          <p:nvPr/>
        </p:nvSpPr>
        <p:spPr>
          <a:xfrm>
            <a:off x="4948265" y="6049332"/>
            <a:ext cx="3119717" cy="461665"/>
          </a:xfrm>
          <a:prstGeom prst="rect">
            <a:avLst/>
          </a:prstGeom>
          <a:noFill/>
        </p:spPr>
        <p:txBody>
          <a:bodyPr wrap="square" rtlCol="0">
            <a:spAutoFit/>
          </a:bodyPr>
          <a:lstStyle/>
          <a:p>
            <a:r>
              <a:rPr lang="en-US" sz="2400" dirty="0">
                <a:solidFill>
                  <a:schemeClr val="tx2"/>
                </a:solidFill>
              </a:rPr>
              <a:t>God’s great sacrifice</a:t>
            </a:r>
          </a:p>
        </p:txBody>
      </p:sp>
      <p:sp>
        <p:nvSpPr>
          <p:cNvPr id="7" name="TextBox 6">
            <a:extLst>
              <a:ext uri="{FF2B5EF4-FFF2-40B4-BE49-F238E27FC236}">
                <a16:creationId xmlns:a16="http://schemas.microsoft.com/office/drawing/2014/main" id="{17743A47-0690-A0D9-9C91-140D24A1CCD7}"/>
              </a:ext>
            </a:extLst>
          </p:cNvPr>
          <p:cNvSpPr txBox="1"/>
          <p:nvPr/>
        </p:nvSpPr>
        <p:spPr>
          <a:xfrm>
            <a:off x="1363313" y="5417113"/>
            <a:ext cx="4474165" cy="461665"/>
          </a:xfrm>
          <a:prstGeom prst="rect">
            <a:avLst/>
          </a:prstGeom>
          <a:noFill/>
        </p:spPr>
        <p:txBody>
          <a:bodyPr wrap="square" rtlCol="0">
            <a:spAutoFit/>
          </a:bodyPr>
          <a:lstStyle/>
          <a:p>
            <a:r>
              <a:rPr lang="en-US" sz="2400" b="1" dirty="0">
                <a:solidFill>
                  <a:schemeClr val="tx2"/>
                </a:solidFill>
              </a:rPr>
              <a:t>What is now unclear?</a:t>
            </a:r>
          </a:p>
        </p:txBody>
      </p:sp>
    </p:spTree>
    <p:extLst>
      <p:ext uri="{BB962C8B-B14F-4D97-AF65-F5344CB8AC3E}">
        <p14:creationId xmlns:p14="http://schemas.microsoft.com/office/powerpoint/2010/main" val="1672717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4A3B7-11A8-B165-5ADC-3F86ECCA9CA9}"/>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53E20D43-5205-58CE-8509-A8B6F240D89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44E83EE1-4BEF-D967-78B7-45E3865CAE4B}"/>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A07B4B10-A384-B20A-4CD3-F6DE743B4047}"/>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681EBBAD-2426-F418-AD5E-7EC981B27B5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AA886F64-4750-B7DF-F791-C179B787629D}"/>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3B4896C4-1246-AB7D-5768-35EDFE71F877}"/>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B332869B-2EEF-E159-64C4-32ABD5A92045}"/>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CFA97A82-84A6-A6DC-704E-9592E139F7DB}"/>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EC153661-47C8-37D5-BA3E-67263ABD1723}"/>
              </a:ext>
            </a:extLst>
          </p:cNvPr>
          <p:cNvSpPr txBox="1"/>
          <p:nvPr/>
        </p:nvSpPr>
        <p:spPr>
          <a:xfrm>
            <a:off x="489097" y="1443841"/>
            <a:ext cx="8165805" cy="3354765"/>
          </a:xfrm>
          <a:prstGeom prst="rect">
            <a:avLst/>
          </a:prstGeom>
          <a:noFill/>
        </p:spPr>
        <p:txBody>
          <a:bodyPr wrap="square" rtlCol="0">
            <a:spAutoFit/>
          </a:bodyPr>
          <a:lstStyle/>
          <a:p>
            <a:pPr algn="ctr"/>
            <a:r>
              <a:rPr lang="en-US" sz="3600" b="1">
                <a:solidFill>
                  <a:schemeClr val="accent1">
                    <a:lumMod val="50000"/>
                  </a:schemeClr>
                </a:solidFill>
              </a:rPr>
              <a:t>John 5:17-18</a:t>
            </a:r>
            <a:endParaRPr lang="en-US" sz="3600" b="1" dirty="0">
              <a:solidFill>
                <a:schemeClr val="accent1">
                  <a:lumMod val="50000"/>
                </a:schemeClr>
              </a:solidFill>
            </a:endParaRPr>
          </a:p>
          <a:p>
            <a:pPr algn="ctr"/>
            <a:endParaRPr lang="en-US" sz="3600" b="1" dirty="0">
              <a:solidFill>
                <a:schemeClr val="accent1">
                  <a:lumMod val="50000"/>
                </a:schemeClr>
              </a:solidFill>
            </a:endParaRPr>
          </a:p>
          <a:p>
            <a:r>
              <a:rPr lang="en-US" sz="2800" dirty="0"/>
              <a:t>Jesus replied to them, "My Father is working even now, and I, too, am working." </a:t>
            </a:r>
            <a:r>
              <a:rPr lang="en-US" sz="2800" baseline="30000" dirty="0"/>
              <a:t>18</a:t>
            </a:r>
            <a:r>
              <a:rPr lang="en-US" sz="2800" dirty="0"/>
              <a:t>Because of this, the Jews sought even more to kill him because he not only broke the Sabbath, but also called God his own Father, making himself equal to God.</a:t>
            </a:r>
            <a:endParaRPr lang="en-US" sz="2800" dirty="0">
              <a:solidFill>
                <a:schemeClr val="accent1">
                  <a:lumMod val="50000"/>
                </a:schemeClr>
              </a:solidFill>
            </a:endParaRPr>
          </a:p>
        </p:txBody>
      </p:sp>
    </p:spTree>
    <p:extLst>
      <p:ext uri="{BB962C8B-B14F-4D97-AF65-F5344CB8AC3E}">
        <p14:creationId xmlns:p14="http://schemas.microsoft.com/office/powerpoint/2010/main" val="1753394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DE2-E956-4B98-A8F0-B897B34365B1}"/>
              </a:ext>
            </a:extLst>
          </p:cNvPr>
          <p:cNvSpPr>
            <a:spLocks noGrp="1"/>
          </p:cNvSpPr>
          <p:nvPr>
            <p:ph type="title"/>
          </p:nvPr>
        </p:nvSpPr>
        <p:spPr>
          <a:xfrm>
            <a:off x="628650" y="420227"/>
            <a:ext cx="7886700" cy="1325563"/>
          </a:xfrm>
        </p:spPr>
        <p:txBody>
          <a:bodyPr/>
          <a:lstStyle/>
          <a:p>
            <a:r>
              <a:rPr lang="en-US" dirty="0"/>
              <a:t>John 5:17–18 </a:t>
            </a:r>
          </a:p>
        </p:txBody>
      </p:sp>
      <p:grpSp>
        <p:nvGrpSpPr>
          <p:cNvPr id="13" name="Group 12">
            <a:extLst>
              <a:ext uri="{FF2B5EF4-FFF2-40B4-BE49-F238E27FC236}">
                <a16:creationId xmlns:a16="http://schemas.microsoft.com/office/drawing/2014/main" id="{3A7427A5-C1F1-4969-ACD1-F5AA9BA5ABC2}"/>
              </a:ext>
            </a:extLst>
          </p:cNvPr>
          <p:cNvGrpSpPr/>
          <p:nvPr/>
        </p:nvGrpSpPr>
        <p:grpSpPr>
          <a:xfrm>
            <a:off x="831589" y="1148162"/>
            <a:ext cx="7480822" cy="2093513"/>
            <a:chOff x="831589" y="1935175"/>
            <a:chExt cx="7480822" cy="2258073"/>
          </a:xfrm>
        </p:grpSpPr>
        <p:sp>
          <p:nvSpPr>
            <p:cNvPr id="4" name="Rectangle: Rounded Corners 3">
              <a:extLst>
                <a:ext uri="{FF2B5EF4-FFF2-40B4-BE49-F238E27FC236}">
                  <a16:creationId xmlns:a16="http://schemas.microsoft.com/office/drawing/2014/main" id="{9E1C7A5C-0710-4D7E-846B-D8F4077F32BD}"/>
                </a:ext>
              </a:extLst>
            </p:cNvPr>
            <p:cNvSpPr/>
            <p:nvPr/>
          </p:nvSpPr>
          <p:spPr>
            <a:xfrm>
              <a:off x="1148941" y="1935175"/>
              <a:ext cx="7163470" cy="2258073"/>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r>
                <a:rPr lang="en-US" sz="1900" dirty="0">
                  <a:solidFill>
                    <a:srgbClr val="5B4A42"/>
                  </a:solidFill>
                  <a:latin typeface="Arial" panose="020B0604020202020204" pitchFamily="34" charset="0"/>
                  <a:cs typeface="Arial" panose="020B0604020202020204" pitchFamily="34" charset="0"/>
                </a:rPr>
                <a:t>How God communicated these verses (Jesus is speaking):</a:t>
              </a:r>
            </a:p>
            <a:p>
              <a:pPr marL="400050"/>
              <a:endParaRPr lang="en-US" sz="1900" dirty="0">
                <a:solidFill>
                  <a:srgbClr val="5B4A42"/>
                </a:solidFill>
                <a:latin typeface="Arial" panose="020B0604020202020204" pitchFamily="34" charset="0"/>
                <a:cs typeface="Arial" panose="020B0604020202020204" pitchFamily="34" charset="0"/>
              </a:endParaRPr>
            </a:p>
            <a:p>
              <a:pPr marL="400050"/>
              <a:r>
                <a:rPr lang="en-US" sz="1900" b="1" dirty="0">
                  <a:solidFill>
                    <a:schemeClr val="tx2"/>
                  </a:solidFill>
                  <a:latin typeface="Arial" panose="020B0604020202020204" pitchFamily="34" charset="0"/>
                  <a:cs typeface="Arial" panose="020B0604020202020204" pitchFamily="34" charset="0"/>
                </a:rPr>
                <a:t>“</a:t>
              </a:r>
              <a:r>
                <a:rPr lang="en-US" sz="1900" dirty="0">
                  <a:solidFill>
                    <a:schemeClr val="tx2"/>
                  </a:solidFill>
                  <a:latin typeface="Arial" panose="020B0604020202020204" pitchFamily="34" charset="0"/>
                  <a:cs typeface="Arial" panose="020B0604020202020204" pitchFamily="34" charset="0"/>
                </a:rPr>
                <a:t>My</a:t>
              </a:r>
              <a:r>
                <a:rPr lang="en-US" sz="1900" b="1" dirty="0">
                  <a:solidFill>
                    <a:schemeClr val="tx2"/>
                  </a:solidFill>
                  <a:latin typeface="Arial" panose="020B0604020202020204" pitchFamily="34" charset="0"/>
                  <a:cs typeface="Arial" panose="020B0604020202020204" pitchFamily="34" charset="0"/>
                </a:rPr>
                <a:t> </a:t>
              </a:r>
              <a:r>
                <a:rPr lang="en-US" sz="1900" b="1" dirty="0">
                  <a:solidFill>
                    <a:srgbClr val="00B050"/>
                  </a:solidFill>
                  <a:latin typeface="Arial" panose="020B0604020202020204" pitchFamily="34" charset="0"/>
                  <a:cs typeface="Arial" panose="020B0604020202020204" pitchFamily="34" charset="0"/>
                </a:rPr>
                <a:t>Father</a:t>
              </a:r>
              <a:r>
                <a:rPr lang="en-US" sz="1900" b="1" dirty="0">
                  <a:solidFill>
                    <a:srgbClr val="FF0000"/>
                  </a:solidFill>
                  <a:latin typeface="Arial" panose="020B0604020202020204" pitchFamily="34" charset="0"/>
                  <a:cs typeface="Arial" panose="020B0604020202020204" pitchFamily="34" charset="0"/>
                </a:rPr>
                <a:t> </a:t>
              </a:r>
              <a:r>
                <a:rPr lang="en-US" sz="1900" dirty="0">
                  <a:solidFill>
                    <a:schemeClr val="tx2"/>
                  </a:solidFill>
                  <a:latin typeface="Arial" panose="020B0604020202020204" pitchFamily="34" charset="0"/>
                  <a:cs typeface="Arial" panose="020B0604020202020204" pitchFamily="34" charset="0"/>
                </a:rPr>
                <a:t>is working even now and I, too, am working.” Because of this, the Jews sought even more to kill him because he not only broke the Sabbath, but also called God his own </a:t>
              </a:r>
              <a:r>
                <a:rPr lang="en-US" sz="1900" b="1" dirty="0">
                  <a:solidFill>
                    <a:srgbClr val="00B050"/>
                  </a:solidFill>
                  <a:latin typeface="Arial" panose="020B0604020202020204" pitchFamily="34" charset="0"/>
                  <a:cs typeface="Arial" panose="020B0604020202020204" pitchFamily="34" charset="0"/>
                </a:rPr>
                <a:t>Father</a:t>
              </a:r>
              <a:r>
                <a:rPr lang="en-US" sz="1900" dirty="0">
                  <a:solidFill>
                    <a:schemeClr val="tx2"/>
                  </a:solidFill>
                  <a:latin typeface="Arial" panose="020B0604020202020204" pitchFamily="34" charset="0"/>
                  <a:cs typeface="Arial" panose="020B0604020202020204" pitchFamily="34" charset="0"/>
                </a:rPr>
                <a:t>, making himself equal with God.</a:t>
              </a:r>
              <a:endParaRPr lang="en-US" sz="2400" dirty="0">
                <a:solidFill>
                  <a:srgbClr val="5B4A42"/>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DDF82C9D-2C79-4CCC-A81B-E2403A00BF24}"/>
                </a:ext>
              </a:extLst>
            </p:cNvPr>
            <p:cNvSpPr/>
            <p:nvPr/>
          </p:nvSpPr>
          <p:spPr>
            <a:xfrm>
              <a:off x="831589" y="2268205"/>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1</a:t>
              </a:r>
            </a:p>
          </p:txBody>
        </p:sp>
      </p:grpSp>
      <p:grpSp>
        <p:nvGrpSpPr>
          <p:cNvPr id="14" name="Group 13">
            <a:extLst>
              <a:ext uri="{FF2B5EF4-FFF2-40B4-BE49-F238E27FC236}">
                <a16:creationId xmlns:a16="http://schemas.microsoft.com/office/drawing/2014/main" id="{7C56A99D-A1D9-4640-BDD1-B6AD266EC63C}"/>
              </a:ext>
            </a:extLst>
          </p:cNvPr>
          <p:cNvGrpSpPr/>
          <p:nvPr/>
        </p:nvGrpSpPr>
        <p:grpSpPr>
          <a:xfrm>
            <a:off x="831589" y="3433386"/>
            <a:ext cx="7480820" cy="2053267"/>
            <a:chOff x="831589" y="4228607"/>
            <a:chExt cx="7480820" cy="1988114"/>
          </a:xfrm>
        </p:grpSpPr>
        <p:sp>
          <p:nvSpPr>
            <p:cNvPr id="10" name="Rectangle: Rounded Corners 9">
              <a:extLst>
                <a:ext uri="{FF2B5EF4-FFF2-40B4-BE49-F238E27FC236}">
                  <a16:creationId xmlns:a16="http://schemas.microsoft.com/office/drawing/2014/main" id="{66B1EC46-6C74-4F72-B920-9748BCF597B5}"/>
                </a:ext>
              </a:extLst>
            </p:cNvPr>
            <p:cNvSpPr/>
            <p:nvPr/>
          </p:nvSpPr>
          <p:spPr>
            <a:xfrm>
              <a:off x="1148939" y="4228607"/>
              <a:ext cx="7163470" cy="1988114"/>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r>
                <a:rPr lang="en-US" sz="1900" dirty="0">
                  <a:solidFill>
                    <a:schemeClr val="tx2"/>
                  </a:solidFill>
                  <a:latin typeface="Arial" panose="020B0604020202020204" pitchFamily="34" charset="0"/>
                  <a:cs typeface="Arial" panose="020B0604020202020204" pitchFamily="34" charset="0"/>
                </a:rPr>
                <a:t>The same verses without </a:t>
              </a:r>
              <a:r>
                <a:rPr lang="en-US" sz="1900" b="1" dirty="0">
                  <a:solidFill>
                    <a:schemeClr val="tx2"/>
                  </a:solidFill>
                  <a:latin typeface="Arial" panose="020B0604020202020204" pitchFamily="34" charset="0"/>
                  <a:cs typeface="Arial" panose="020B0604020202020204" pitchFamily="34" charset="0"/>
                </a:rPr>
                <a:t>Father:</a:t>
              </a:r>
            </a:p>
            <a:p>
              <a:pPr marL="400050"/>
              <a:endParaRPr lang="en-US" sz="1900" b="1" dirty="0">
                <a:solidFill>
                  <a:schemeClr val="tx2"/>
                </a:solidFill>
                <a:latin typeface="Arial" panose="020B0604020202020204" pitchFamily="34" charset="0"/>
                <a:cs typeface="Arial" panose="020B0604020202020204" pitchFamily="34" charset="0"/>
              </a:endParaRPr>
            </a:p>
            <a:p>
              <a:pPr marL="400050"/>
              <a:r>
                <a:rPr lang="en-US" sz="1900" b="1" dirty="0">
                  <a:solidFill>
                    <a:schemeClr val="tx2"/>
                  </a:solidFill>
                  <a:latin typeface="Arial" panose="020B0604020202020204" pitchFamily="34" charset="0"/>
                  <a:cs typeface="Arial" panose="020B0604020202020204" pitchFamily="34" charset="0"/>
                </a:rPr>
                <a:t>“</a:t>
              </a:r>
              <a:r>
                <a:rPr lang="en-US" sz="1900" dirty="0">
                  <a:solidFill>
                    <a:schemeClr val="tx2"/>
                  </a:solidFill>
                  <a:latin typeface="Arial" panose="020B0604020202020204" pitchFamily="34" charset="0"/>
                  <a:cs typeface="Arial" panose="020B0604020202020204" pitchFamily="34" charset="0"/>
                </a:rPr>
                <a:t>My</a:t>
              </a:r>
              <a:r>
                <a:rPr lang="en-US" sz="1900" b="1" dirty="0">
                  <a:solidFill>
                    <a:schemeClr val="tx2"/>
                  </a:solidFill>
                  <a:latin typeface="Arial" panose="020B0604020202020204" pitchFamily="34" charset="0"/>
                  <a:cs typeface="Arial" panose="020B0604020202020204" pitchFamily="34" charset="0"/>
                </a:rPr>
                <a:t> </a:t>
              </a:r>
              <a:r>
                <a:rPr lang="en-US" sz="1900" b="1" dirty="0">
                  <a:solidFill>
                    <a:srgbClr val="FF0000"/>
                  </a:solidFill>
                  <a:latin typeface="Arial" panose="020B0604020202020204" pitchFamily="34" charset="0"/>
                  <a:cs typeface="Arial" panose="020B0604020202020204" pitchFamily="34" charset="0"/>
                </a:rPr>
                <a:t>Master </a:t>
              </a:r>
              <a:r>
                <a:rPr lang="en-US" sz="1900" dirty="0">
                  <a:solidFill>
                    <a:schemeClr val="tx2"/>
                  </a:solidFill>
                  <a:latin typeface="Arial" panose="020B0604020202020204" pitchFamily="34" charset="0"/>
                  <a:cs typeface="Arial" panose="020B0604020202020204" pitchFamily="34" charset="0"/>
                </a:rPr>
                <a:t>is working even now and I, too, am working.” Because of this, the Jews sought even more to kill him because he not only broke the Sabbath, but also called God his own </a:t>
              </a:r>
              <a:r>
                <a:rPr lang="en-US" sz="1900" b="1" dirty="0">
                  <a:solidFill>
                    <a:srgbClr val="FF0000"/>
                  </a:solidFill>
                  <a:latin typeface="Arial" panose="020B0604020202020204" pitchFamily="34" charset="0"/>
                  <a:cs typeface="Arial" panose="020B0604020202020204" pitchFamily="34" charset="0"/>
                </a:rPr>
                <a:t>Master</a:t>
              </a:r>
              <a:r>
                <a:rPr lang="en-US" sz="1900" dirty="0">
                  <a:solidFill>
                    <a:schemeClr val="tx2"/>
                  </a:solidFill>
                  <a:latin typeface="Arial" panose="020B0604020202020204" pitchFamily="34" charset="0"/>
                  <a:cs typeface="Arial" panose="020B0604020202020204" pitchFamily="34" charset="0"/>
                </a:rPr>
                <a:t>, making himself equal with God.</a:t>
              </a:r>
              <a:endParaRPr lang="en-US" sz="1900" dirty="0">
                <a:solidFill>
                  <a:srgbClr val="5B4A42"/>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70707811-2389-42D0-A98A-DA32213B44D9}"/>
                </a:ext>
              </a:extLst>
            </p:cNvPr>
            <p:cNvSpPr/>
            <p:nvPr/>
          </p:nvSpPr>
          <p:spPr>
            <a:xfrm>
              <a:off x="831589" y="4467249"/>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2</a:t>
              </a:r>
            </a:p>
          </p:txBody>
        </p:sp>
      </p:grpSp>
      <p:sp>
        <p:nvSpPr>
          <p:cNvPr id="3" name="TextBox 2">
            <a:extLst>
              <a:ext uri="{FF2B5EF4-FFF2-40B4-BE49-F238E27FC236}">
                <a16:creationId xmlns:a16="http://schemas.microsoft.com/office/drawing/2014/main" id="{92E40964-D28B-C2A8-D82C-B6F39D57EF1B}"/>
              </a:ext>
            </a:extLst>
          </p:cNvPr>
          <p:cNvSpPr txBox="1"/>
          <p:nvPr/>
        </p:nvSpPr>
        <p:spPr>
          <a:xfrm>
            <a:off x="1363313" y="6049332"/>
            <a:ext cx="5123984" cy="400110"/>
          </a:xfrm>
          <a:prstGeom prst="rect">
            <a:avLst/>
          </a:prstGeom>
          <a:noFill/>
        </p:spPr>
        <p:txBody>
          <a:bodyPr wrap="square" rtlCol="0">
            <a:spAutoFit/>
          </a:bodyPr>
          <a:lstStyle/>
          <a:p>
            <a:r>
              <a:rPr lang="en-US" sz="2000" dirty="0">
                <a:solidFill>
                  <a:schemeClr val="tx2"/>
                </a:solidFill>
              </a:rPr>
              <a:t>“Equal with God” </a:t>
            </a:r>
          </a:p>
        </p:txBody>
      </p:sp>
      <p:sp>
        <p:nvSpPr>
          <p:cNvPr id="7" name="TextBox 6">
            <a:extLst>
              <a:ext uri="{FF2B5EF4-FFF2-40B4-BE49-F238E27FC236}">
                <a16:creationId xmlns:a16="http://schemas.microsoft.com/office/drawing/2014/main" id="{17743A47-0690-A0D9-9C91-140D24A1CCD7}"/>
              </a:ext>
            </a:extLst>
          </p:cNvPr>
          <p:cNvSpPr txBox="1"/>
          <p:nvPr/>
        </p:nvSpPr>
        <p:spPr>
          <a:xfrm>
            <a:off x="1363313" y="5587667"/>
            <a:ext cx="4474165" cy="461665"/>
          </a:xfrm>
          <a:prstGeom prst="rect">
            <a:avLst/>
          </a:prstGeom>
          <a:noFill/>
        </p:spPr>
        <p:txBody>
          <a:bodyPr wrap="square" rtlCol="0">
            <a:spAutoFit/>
          </a:bodyPr>
          <a:lstStyle/>
          <a:p>
            <a:r>
              <a:rPr lang="en-US" sz="2400" b="1" dirty="0">
                <a:solidFill>
                  <a:schemeClr val="tx2"/>
                </a:solidFill>
              </a:rPr>
              <a:t>What is now unclear?</a:t>
            </a:r>
          </a:p>
        </p:txBody>
      </p:sp>
    </p:spTree>
    <p:extLst>
      <p:ext uri="{BB962C8B-B14F-4D97-AF65-F5344CB8AC3E}">
        <p14:creationId xmlns:p14="http://schemas.microsoft.com/office/powerpoint/2010/main" val="153556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DE2-E956-4B98-A8F0-B897B34365B1}"/>
              </a:ext>
            </a:extLst>
          </p:cNvPr>
          <p:cNvSpPr>
            <a:spLocks noGrp="1"/>
          </p:cNvSpPr>
          <p:nvPr>
            <p:ph type="title"/>
          </p:nvPr>
        </p:nvSpPr>
        <p:spPr/>
        <p:txBody>
          <a:bodyPr/>
          <a:lstStyle/>
          <a:p>
            <a:r>
              <a:rPr lang="en-US" dirty="0"/>
              <a:t>Other Scriptural Examples</a:t>
            </a:r>
          </a:p>
        </p:txBody>
      </p:sp>
      <p:pic>
        <p:nvPicPr>
          <p:cNvPr id="6" name="Picture 5">
            <a:extLst>
              <a:ext uri="{FF2B5EF4-FFF2-40B4-BE49-F238E27FC236}">
                <a16:creationId xmlns:a16="http://schemas.microsoft.com/office/drawing/2014/main" id="{D3B96598-28D1-4E83-BDB1-B64BECAAE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2075"/>
            <a:ext cx="5023945" cy="3889506"/>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7AA2F650-1EC2-4E38-A738-10853BD3B5EA}"/>
              </a:ext>
            </a:extLst>
          </p:cNvPr>
          <p:cNvSpPr txBox="1"/>
          <p:nvPr/>
        </p:nvSpPr>
        <p:spPr>
          <a:xfrm>
            <a:off x="5447811" y="2164111"/>
            <a:ext cx="3313130" cy="2985433"/>
          </a:xfrm>
          <a:prstGeom prst="rect">
            <a:avLst/>
          </a:prstGeom>
          <a:noFill/>
        </p:spPr>
        <p:txBody>
          <a:bodyPr wrap="square" lIns="91440" tIns="45720" rIns="91440" bIns="45720" rtlCol="0" anchor="ctr">
            <a:spAutoFit/>
          </a:bodyPr>
          <a:lstStyle/>
          <a:p>
            <a:pPr>
              <a:spcBef>
                <a:spcPts val="1200"/>
              </a:spcBef>
              <a:spcAft>
                <a:spcPts val="1200"/>
              </a:spcAft>
            </a:pPr>
            <a:r>
              <a:rPr lang="en-US" sz="3200" dirty="0">
                <a:solidFill>
                  <a:schemeClr val="accent2"/>
                </a:solidFill>
              </a:rPr>
              <a:t>John 10:30–31</a:t>
            </a:r>
          </a:p>
          <a:p>
            <a:pPr>
              <a:spcBef>
                <a:spcPts val="1200"/>
              </a:spcBef>
              <a:spcAft>
                <a:spcPts val="1200"/>
              </a:spcAft>
            </a:pPr>
            <a:r>
              <a:rPr lang="en-US" sz="3200" dirty="0">
                <a:solidFill>
                  <a:schemeClr val="accent2"/>
                </a:solidFill>
              </a:rPr>
              <a:t>John 10:33, 36</a:t>
            </a:r>
            <a:endParaRPr lang="en-US" sz="3200" dirty="0">
              <a:solidFill>
                <a:schemeClr val="accent2"/>
              </a:solidFill>
              <a:cs typeface="Arial"/>
            </a:endParaRPr>
          </a:p>
          <a:p>
            <a:pPr>
              <a:spcBef>
                <a:spcPts val="1200"/>
              </a:spcBef>
              <a:spcAft>
                <a:spcPts val="1200"/>
              </a:spcAft>
            </a:pPr>
            <a:r>
              <a:rPr lang="en-US" sz="3200" dirty="0">
                <a:solidFill>
                  <a:schemeClr val="accent2"/>
                </a:solidFill>
              </a:rPr>
              <a:t>Hebrews 1:8</a:t>
            </a:r>
          </a:p>
          <a:p>
            <a:pPr>
              <a:spcBef>
                <a:spcPts val="1200"/>
              </a:spcBef>
              <a:spcAft>
                <a:spcPts val="1200"/>
              </a:spcAft>
            </a:pPr>
            <a:r>
              <a:rPr lang="en-US" sz="3200" dirty="0">
                <a:solidFill>
                  <a:schemeClr val="accent2"/>
                </a:solidFill>
              </a:rPr>
              <a:t>John 3:16</a:t>
            </a:r>
          </a:p>
        </p:txBody>
      </p:sp>
    </p:spTree>
    <p:extLst>
      <p:ext uri="{BB962C8B-B14F-4D97-AF65-F5344CB8AC3E}">
        <p14:creationId xmlns:p14="http://schemas.microsoft.com/office/powerpoint/2010/main" val="3320042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C31F17D1-1508-BF17-0DE5-AC88A3490105}"/>
              </a:ext>
            </a:extLst>
          </p:cNvPr>
          <p:cNvSpPr txBox="1"/>
          <p:nvPr/>
        </p:nvSpPr>
        <p:spPr>
          <a:xfrm>
            <a:off x="489097" y="1443841"/>
            <a:ext cx="8165805" cy="4124206"/>
          </a:xfrm>
          <a:prstGeom prst="rect">
            <a:avLst/>
          </a:prstGeom>
          <a:noFill/>
        </p:spPr>
        <p:txBody>
          <a:bodyPr wrap="square" rtlCol="0">
            <a:spAutoFit/>
          </a:bodyPr>
          <a:lstStyle/>
          <a:p>
            <a:pPr algn="ctr"/>
            <a:r>
              <a:rPr lang="en-US" sz="3600" b="1" dirty="0">
                <a:solidFill>
                  <a:schemeClr val="accent1">
                    <a:lumMod val="50000"/>
                  </a:schemeClr>
                </a:solidFill>
              </a:rPr>
              <a:t>Bible Translation</a:t>
            </a:r>
          </a:p>
          <a:p>
            <a:pPr algn="ctr"/>
            <a:endParaRPr lang="en-US" sz="3600" b="1" dirty="0">
              <a:solidFill>
                <a:schemeClr val="accent1">
                  <a:lumMod val="50000"/>
                </a:schemeClr>
              </a:solidFill>
            </a:endParaRPr>
          </a:p>
          <a:p>
            <a:r>
              <a:rPr lang="en-US" sz="3600" dirty="0">
                <a:solidFill>
                  <a:schemeClr val="accent1">
                    <a:lumMod val="50000"/>
                  </a:schemeClr>
                </a:solidFill>
              </a:rPr>
              <a:t>Terms for God the Father and Jesus the Son should </a:t>
            </a:r>
            <a:r>
              <a:rPr lang="en-US" sz="3600">
                <a:solidFill>
                  <a:schemeClr val="accent1">
                    <a:lumMod val="50000"/>
                  </a:schemeClr>
                </a:solidFill>
              </a:rPr>
              <a:t>be:</a:t>
            </a:r>
          </a:p>
          <a:p>
            <a:endParaRPr lang="en-US" sz="1000" dirty="0">
              <a:solidFill>
                <a:schemeClr val="accent1">
                  <a:lumMod val="50000"/>
                </a:schemeClr>
              </a:solidFill>
            </a:endParaRPr>
          </a:p>
          <a:p>
            <a:pPr marL="1028700" lvl="1" indent="-571500">
              <a:buFont typeface="Arial" panose="020B0604020202020204" pitchFamily="34" charset="0"/>
              <a:buChar char="•"/>
            </a:pPr>
            <a:r>
              <a:rPr lang="en-US" sz="3600" dirty="0">
                <a:solidFill>
                  <a:schemeClr val="accent1">
                    <a:lumMod val="50000"/>
                  </a:schemeClr>
                </a:solidFill>
              </a:rPr>
              <a:t>Accurate</a:t>
            </a:r>
          </a:p>
          <a:p>
            <a:pPr marL="1028700" lvl="1" indent="-571500">
              <a:buFont typeface="Arial" panose="020B0604020202020204" pitchFamily="34" charset="0"/>
              <a:buChar char="•"/>
            </a:pPr>
            <a:r>
              <a:rPr lang="en-US" sz="3600" dirty="0">
                <a:solidFill>
                  <a:schemeClr val="accent1">
                    <a:lumMod val="50000"/>
                  </a:schemeClr>
                </a:solidFill>
              </a:rPr>
              <a:t>Literal</a:t>
            </a:r>
          </a:p>
          <a:p>
            <a:pPr marL="1028700" lvl="1" indent="-571500">
              <a:buFont typeface="Arial" panose="020B0604020202020204" pitchFamily="34" charset="0"/>
              <a:buChar char="•"/>
            </a:pPr>
            <a:r>
              <a:rPr lang="en-US" sz="3600" dirty="0">
                <a:solidFill>
                  <a:schemeClr val="accent1">
                    <a:lumMod val="50000"/>
                  </a:schemeClr>
                </a:solidFill>
              </a:rPr>
              <a:t>Common language</a:t>
            </a:r>
          </a:p>
        </p:txBody>
      </p:sp>
    </p:spTree>
    <p:extLst>
      <p:ext uri="{BB962C8B-B14F-4D97-AF65-F5344CB8AC3E}">
        <p14:creationId xmlns:p14="http://schemas.microsoft.com/office/powerpoint/2010/main" val="1232106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C31F17D1-1508-BF17-0DE5-AC88A3490105}"/>
              </a:ext>
            </a:extLst>
          </p:cNvPr>
          <p:cNvSpPr txBox="1"/>
          <p:nvPr/>
        </p:nvSpPr>
        <p:spPr>
          <a:xfrm>
            <a:off x="489097" y="1443841"/>
            <a:ext cx="8165805" cy="3416320"/>
          </a:xfrm>
          <a:prstGeom prst="rect">
            <a:avLst/>
          </a:prstGeom>
          <a:noFill/>
        </p:spPr>
        <p:txBody>
          <a:bodyPr wrap="square" rtlCol="0">
            <a:spAutoFit/>
          </a:bodyPr>
          <a:lstStyle/>
          <a:p>
            <a:pPr algn="ctr"/>
            <a:r>
              <a:rPr lang="en-US" sz="3600" b="1" dirty="0">
                <a:solidFill>
                  <a:schemeClr val="accent1">
                    <a:lumMod val="50000"/>
                  </a:schemeClr>
                </a:solidFill>
              </a:rPr>
              <a:t>1 Corinthians 2:13</a:t>
            </a:r>
          </a:p>
          <a:p>
            <a:pPr algn="ctr"/>
            <a:endParaRPr lang="en-US" sz="3600" b="1" dirty="0">
              <a:solidFill>
                <a:schemeClr val="accent1">
                  <a:lumMod val="50000"/>
                </a:schemeClr>
              </a:solidFill>
            </a:endParaRPr>
          </a:p>
          <a:p>
            <a:r>
              <a:rPr lang="en-US" sz="3600" b="0" i="0" dirty="0">
                <a:solidFill>
                  <a:srgbClr val="000000"/>
                </a:solidFill>
                <a:effectLst/>
                <a:latin typeface="system-ui"/>
              </a:rPr>
              <a:t>These things we also speak, not in words which man’s wisdom teaches but which </a:t>
            </a:r>
            <a:r>
              <a:rPr lang="en-US" sz="3600" b="0" i="0">
                <a:solidFill>
                  <a:srgbClr val="000000"/>
                </a:solidFill>
                <a:effectLst/>
                <a:latin typeface="system-ui"/>
              </a:rPr>
              <a:t>the Holy </a:t>
            </a:r>
            <a:r>
              <a:rPr lang="en-US" sz="3600" b="0" i="0" dirty="0">
                <a:solidFill>
                  <a:srgbClr val="000000"/>
                </a:solidFill>
                <a:effectLst/>
                <a:latin typeface="system-ui"/>
              </a:rPr>
              <a:t>Spirit teaches, comparing spiritual things with spiritual.</a:t>
            </a:r>
            <a:endParaRPr lang="en-US" sz="3600" dirty="0">
              <a:solidFill>
                <a:schemeClr val="accent1">
                  <a:lumMod val="50000"/>
                </a:schemeClr>
              </a:solidFill>
            </a:endParaRPr>
          </a:p>
        </p:txBody>
      </p:sp>
    </p:spTree>
    <p:extLst>
      <p:ext uri="{BB962C8B-B14F-4D97-AF65-F5344CB8AC3E}">
        <p14:creationId xmlns:p14="http://schemas.microsoft.com/office/powerpoint/2010/main" val="83489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5" name="TextBox 4">
            <a:extLst>
              <a:ext uri="{FF2B5EF4-FFF2-40B4-BE49-F238E27FC236}">
                <a16:creationId xmlns:a16="http://schemas.microsoft.com/office/drawing/2014/main" id="{6A023A99-ADE1-F596-AF00-577F5C49B513}"/>
              </a:ext>
            </a:extLst>
          </p:cNvPr>
          <p:cNvSpPr txBox="1"/>
          <p:nvPr/>
        </p:nvSpPr>
        <p:spPr>
          <a:xfrm>
            <a:off x="968147" y="433897"/>
            <a:ext cx="720770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bibleineverylanguage.org  &gt;  “Resources”</a:t>
            </a:r>
          </a:p>
        </p:txBody>
      </p:sp>
      <p:sp>
        <p:nvSpPr>
          <p:cNvPr id="7" name="Arrow: Down 6">
            <a:extLst>
              <a:ext uri="{FF2B5EF4-FFF2-40B4-BE49-F238E27FC236}">
                <a16:creationId xmlns:a16="http://schemas.microsoft.com/office/drawing/2014/main" id="{459F93B3-2143-CCD6-2F78-5B21336D4688}"/>
              </a:ext>
            </a:extLst>
          </p:cNvPr>
          <p:cNvSpPr/>
          <p:nvPr/>
        </p:nvSpPr>
        <p:spPr>
          <a:xfrm rot="10800000" flipH="1" flipV="1">
            <a:off x="1439015" y="866864"/>
            <a:ext cx="601657" cy="477855"/>
          </a:xfrm>
          <a:prstGeom prst="downArrow">
            <a:avLst>
              <a:gd name="adj1" fmla="val 81035"/>
              <a:gd name="adj2" fmla="val 48744"/>
            </a:avLst>
          </a:prstGeom>
          <a:solidFill>
            <a:srgbClr val="FF0000"/>
          </a:solidFill>
          <a:ln>
            <a:no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716557"/>
              </a:solidFill>
              <a:effectLst/>
              <a:uLnTx/>
              <a:uFillTx/>
              <a:latin typeface="Arial" panose="020B0604020202020204" pitchFamily="34" charset="0"/>
              <a:ea typeface="+mn-ea"/>
              <a:cs typeface="Arial" panose="020B0604020202020204" pitchFamily="34" charset="0"/>
            </a:endParaRPr>
          </a:p>
        </p:txBody>
      </p:sp>
      <p:pic>
        <p:nvPicPr>
          <p:cNvPr id="2" name="Picture 1" descr="A screenshot of a computer&#10;&#10;AI-generated content may be incorrect.">
            <a:extLst>
              <a:ext uri="{FF2B5EF4-FFF2-40B4-BE49-F238E27FC236}">
                <a16:creationId xmlns:a16="http://schemas.microsoft.com/office/drawing/2014/main" id="{3CE6801F-ACA0-3927-EC49-CC0169513F4D}"/>
              </a:ext>
            </a:extLst>
          </p:cNvPr>
          <p:cNvPicPr>
            <a:picLocks noChangeAspect="1"/>
          </p:cNvPicPr>
          <p:nvPr/>
        </p:nvPicPr>
        <p:blipFill rotWithShape="1">
          <a:blip r:embed="rId3"/>
          <a:srcRect l="21392" t="21148" r="8093" b="17057"/>
          <a:stretch/>
        </p:blipFill>
        <p:spPr bwMode="auto">
          <a:xfrm>
            <a:off x="289931" y="1344719"/>
            <a:ext cx="8656939" cy="51564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92666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07297-B443-43EA-ADFE-3FABCD20B870}"/>
              </a:ext>
            </a:extLst>
          </p:cNvPr>
          <p:cNvSpPr>
            <a:spLocks noGrp="1"/>
          </p:cNvSpPr>
          <p:nvPr>
            <p:ph type="title"/>
          </p:nvPr>
        </p:nvSpPr>
        <p:spPr/>
        <p:txBody>
          <a:bodyPr/>
          <a:lstStyle/>
          <a:p>
            <a:r>
              <a:rPr lang="en-US" sz="3200" b="1" dirty="0">
                <a:solidFill>
                  <a:srgbClr val="B95659"/>
                </a:solidFill>
                <a:latin typeface="Arial" panose="020B0604020202020204" pitchFamily="34" charset="0"/>
                <a:ea typeface="+mj-ea"/>
                <a:cs typeface="Arial" panose="020B0604020202020204" pitchFamily="34" charset="0"/>
              </a:rPr>
              <a:t>Divine Familial Terms</a:t>
            </a:r>
            <a:r>
              <a:rPr lang="en-US" b="1" dirty="0">
                <a:solidFill>
                  <a:srgbClr val="B95659"/>
                </a:solidFill>
                <a:latin typeface="Arial" panose="020B0604020202020204" pitchFamily="34" charset="0"/>
                <a:ea typeface="+mj-ea"/>
                <a:cs typeface="Arial" panose="020B0604020202020204" pitchFamily="34" charset="0"/>
              </a:rPr>
              <a:t> </a:t>
            </a:r>
            <a:r>
              <a:rPr lang="en-US" dirty="0"/>
              <a:t>Definition</a:t>
            </a:r>
          </a:p>
        </p:txBody>
      </p:sp>
      <p:pic>
        <p:nvPicPr>
          <p:cNvPr id="5" name="Picture 4">
            <a:extLst>
              <a:ext uri="{FF2B5EF4-FFF2-40B4-BE49-F238E27FC236}">
                <a16:creationId xmlns:a16="http://schemas.microsoft.com/office/drawing/2014/main" id="{E27D2154-35A2-4BD9-BFB5-7DA40A188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64743" y="1238037"/>
            <a:ext cx="2879354" cy="223767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ECE4BEFE-53FD-4BE3-ADE6-A86E6F10FD0B}"/>
              </a:ext>
            </a:extLst>
          </p:cNvPr>
          <p:cNvPicPr>
            <a:picLocks noChangeAspect="1"/>
          </p:cNvPicPr>
          <p:nvPr/>
        </p:nvPicPr>
        <p:blipFill rotWithShape="1">
          <a:blip r:embed="rId3">
            <a:extLst>
              <a:ext uri="{28A0092B-C50C-407E-A947-70E740481C1C}">
                <a14:useLocalDpi xmlns:a14="http://schemas.microsoft.com/office/drawing/2010/main" val="0"/>
              </a:ext>
            </a:extLst>
          </a:blip>
          <a:srcRect l="16232" r="16232"/>
          <a:stretch/>
        </p:blipFill>
        <p:spPr>
          <a:xfrm>
            <a:off x="5031071" y="1238037"/>
            <a:ext cx="2879354" cy="223827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DB02AA35-DD08-4782-BDCC-BB77737D8505}"/>
              </a:ext>
            </a:extLst>
          </p:cNvPr>
          <p:cNvSpPr txBox="1"/>
          <p:nvPr/>
        </p:nvSpPr>
        <p:spPr>
          <a:xfrm>
            <a:off x="538067" y="3551065"/>
            <a:ext cx="3693574" cy="523220"/>
          </a:xfrm>
          <a:prstGeom prst="rect">
            <a:avLst/>
          </a:prstGeom>
          <a:noFill/>
        </p:spPr>
        <p:txBody>
          <a:bodyPr wrap="square" rtlCol="0" anchor="ctr">
            <a:spAutoFit/>
          </a:bodyPr>
          <a:lstStyle/>
          <a:p>
            <a:pPr algn="ctr"/>
            <a:r>
              <a:rPr lang="en-US" sz="2800" b="1" dirty="0">
                <a:solidFill>
                  <a:schemeClr val="tx2"/>
                </a:solidFill>
              </a:rPr>
              <a:t>God is the </a:t>
            </a:r>
            <a:r>
              <a:rPr lang="en-US" sz="2800" b="1" dirty="0">
                <a:solidFill>
                  <a:schemeClr val="accent1"/>
                </a:solidFill>
              </a:rPr>
              <a:t>Father</a:t>
            </a:r>
          </a:p>
        </p:txBody>
      </p:sp>
      <p:sp>
        <p:nvSpPr>
          <p:cNvPr id="20" name="TextBox 19">
            <a:extLst>
              <a:ext uri="{FF2B5EF4-FFF2-40B4-BE49-F238E27FC236}">
                <a16:creationId xmlns:a16="http://schemas.microsoft.com/office/drawing/2014/main" id="{91B506A3-8697-4F3D-8F2B-E3B9CFB52438}"/>
              </a:ext>
            </a:extLst>
          </p:cNvPr>
          <p:cNvSpPr txBox="1"/>
          <p:nvPr/>
        </p:nvSpPr>
        <p:spPr>
          <a:xfrm>
            <a:off x="4623961" y="3551065"/>
            <a:ext cx="3693574" cy="523220"/>
          </a:xfrm>
          <a:prstGeom prst="rect">
            <a:avLst/>
          </a:prstGeom>
          <a:noFill/>
        </p:spPr>
        <p:txBody>
          <a:bodyPr wrap="square" rtlCol="0" anchor="ctr">
            <a:spAutoFit/>
          </a:bodyPr>
          <a:lstStyle/>
          <a:p>
            <a:pPr algn="ctr"/>
            <a:r>
              <a:rPr lang="en-US" sz="2800" b="1" dirty="0">
                <a:solidFill>
                  <a:schemeClr val="tx2"/>
                </a:solidFill>
              </a:rPr>
              <a:t>Jesus is the </a:t>
            </a:r>
            <a:r>
              <a:rPr lang="en-US" sz="2800" b="1" dirty="0">
                <a:solidFill>
                  <a:schemeClr val="accent1"/>
                </a:solidFill>
              </a:rPr>
              <a:t>Son</a:t>
            </a:r>
          </a:p>
        </p:txBody>
      </p:sp>
      <p:sp>
        <p:nvSpPr>
          <p:cNvPr id="3" name="Triangle 2">
            <a:extLst>
              <a:ext uri="{FF2B5EF4-FFF2-40B4-BE49-F238E27FC236}">
                <a16:creationId xmlns:a16="http://schemas.microsoft.com/office/drawing/2014/main" id="{15A49586-54CE-5B4E-BB59-C8ED5932E3AA}"/>
              </a:ext>
            </a:extLst>
          </p:cNvPr>
          <p:cNvSpPr/>
          <p:nvPr/>
        </p:nvSpPr>
        <p:spPr>
          <a:xfrm>
            <a:off x="3498293" y="4867565"/>
            <a:ext cx="1466695" cy="1100495"/>
          </a:xfrm>
          <a:prstGeom prst="triangle">
            <a:avLst/>
          </a:prstGeom>
          <a:ln/>
        </p:spPr>
        <p:style>
          <a:lnRef idx="1">
            <a:schemeClr val="accent2"/>
          </a:lnRef>
          <a:fillRef idx="2">
            <a:schemeClr val="accent2"/>
          </a:fillRef>
          <a:effectRef idx="1">
            <a:schemeClr val="accent2"/>
          </a:effectRef>
          <a:fontRef idx="minor">
            <a:schemeClr val="dk1"/>
          </a:fontRef>
        </p:style>
        <p:txBody>
          <a:bodyPr wrap="square" rtlCol="0" anchor="ctr">
            <a:spAutoFit/>
          </a:bodyPr>
          <a:lstStyle/>
          <a:p>
            <a:pPr algn="ctr"/>
            <a:r>
              <a:rPr lang="en-US" sz="1600" dirty="0">
                <a:solidFill>
                  <a:schemeClr val="bg1"/>
                </a:solidFill>
                <a:latin typeface="Arial" panose="020B0604020202020204" pitchFamily="34" charset="0"/>
                <a:cs typeface="Arial" panose="020B0604020202020204" pitchFamily="34" charset="0"/>
              </a:rPr>
              <a:t>Trinity</a:t>
            </a:r>
          </a:p>
          <a:p>
            <a:pPr algn="ctr"/>
            <a:endParaRPr lang="en-US" sz="1400" dirty="0">
              <a:solidFill>
                <a:schemeClr val="accent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DD2A21A-1E83-FCBD-289F-39F6E93AD442}"/>
              </a:ext>
            </a:extLst>
          </p:cNvPr>
          <p:cNvSpPr txBox="1"/>
          <p:nvPr/>
        </p:nvSpPr>
        <p:spPr>
          <a:xfrm>
            <a:off x="3791708" y="4529011"/>
            <a:ext cx="879864" cy="338554"/>
          </a:xfrm>
          <a:prstGeom prst="rect">
            <a:avLst/>
          </a:prstGeom>
          <a:noFill/>
        </p:spPr>
        <p:txBody>
          <a:bodyPr wrap="square" rtlCol="0">
            <a:spAutoFit/>
          </a:bodyPr>
          <a:lstStyle/>
          <a:p>
            <a:pPr algn="ctr"/>
            <a:r>
              <a:rPr lang="en-US" sz="1600" dirty="0"/>
              <a:t>Father</a:t>
            </a:r>
          </a:p>
        </p:txBody>
      </p:sp>
      <p:sp>
        <p:nvSpPr>
          <p:cNvPr id="7" name="TextBox 6">
            <a:extLst>
              <a:ext uri="{FF2B5EF4-FFF2-40B4-BE49-F238E27FC236}">
                <a16:creationId xmlns:a16="http://schemas.microsoft.com/office/drawing/2014/main" id="{D96D5331-8205-DC08-43E2-D736797BD66F}"/>
              </a:ext>
            </a:extLst>
          </p:cNvPr>
          <p:cNvSpPr txBox="1"/>
          <p:nvPr/>
        </p:nvSpPr>
        <p:spPr>
          <a:xfrm>
            <a:off x="2899539" y="5774568"/>
            <a:ext cx="598754" cy="338554"/>
          </a:xfrm>
          <a:prstGeom prst="rect">
            <a:avLst/>
          </a:prstGeom>
          <a:noFill/>
        </p:spPr>
        <p:txBody>
          <a:bodyPr wrap="square" rtlCol="0">
            <a:spAutoFit/>
          </a:bodyPr>
          <a:lstStyle/>
          <a:p>
            <a:r>
              <a:rPr lang="en-US" sz="1600" dirty="0"/>
              <a:t>Son</a:t>
            </a:r>
          </a:p>
        </p:txBody>
      </p:sp>
      <p:sp>
        <p:nvSpPr>
          <p:cNvPr id="8" name="TextBox 7">
            <a:extLst>
              <a:ext uri="{FF2B5EF4-FFF2-40B4-BE49-F238E27FC236}">
                <a16:creationId xmlns:a16="http://schemas.microsoft.com/office/drawing/2014/main" id="{76A062FA-D2CC-28E1-BAC4-467412505239}"/>
              </a:ext>
            </a:extLst>
          </p:cNvPr>
          <p:cNvSpPr txBox="1"/>
          <p:nvPr/>
        </p:nvSpPr>
        <p:spPr>
          <a:xfrm>
            <a:off x="4987437" y="5774568"/>
            <a:ext cx="1184378" cy="338554"/>
          </a:xfrm>
          <a:prstGeom prst="rect">
            <a:avLst/>
          </a:prstGeom>
          <a:noFill/>
        </p:spPr>
        <p:txBody>
          <a:bodyPr wrap="square" rtlCol="0">
            <a:spAutoFit/>
          </a:bodyPr>
          <a:lstStyle/>
          <a:p>
            <a:r>
              <a:rPr lang="en-US" sz="1600" dirty="0"/>
              <a:t>Holy Spirit</a:t>
            </a:r>
          </a:p>
        </p:txBody>
      </p:sp>
    </p:spTree>
    <p:extLst>
      <p:ext uri="{BB962C8B-B14F-4D97-AF65-F5344CB8AC3E}">
        <p14:creationId xmlns:p14="http://schemas.microsoft.com/office/powerpoint/2010/main" val="1024167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54884107-9D27-2743-936B-57A3F381DA54}"/>
              </a:ext>
            </a:extLst>
          </p:cNvPr>
          <p:cNvSpPr txBox="1"/>
          <p:nvPr/>
        </p:nvSpPr>
        <p:spPr>
          <a:xfrm>
            <a:off x="1076546" y="1028773"/>
            <a:ext cx="6990907" cy="4801314"/>
          </a:xfrm>
          <a:prstGeom prst="rect">
            <a:avLst/>
          </a:prstGeom>
          <a:noFill/>
        </p:spPr>
        <p:txBody>
          <a:bodyPr wrap="square" rtlCol="0">
            <a:spAutoFit/>
          </a:bodyPr>
          <a:lstStyle/>
          <a:p>
            <a:pPr algn="ctr"/>
            <a:r>
              <a:rPr lang="en-US" b="1" dirty="0"/>
              <a:t>Different meanings for the word “father” </a:t>
            </a:r>
          </a:p>
          <a:p>
            <a:r>
              <a:rPr lang="en-US" dirty="0"/>
              <a:t>The word “father” has several meanings in the New Testament. </a:t>
            </a:r>
          </a:p>
          <a:p>
            <a:endParaRPr lang="en-US" dirty="0"/>
          </a:p>
          <a:p>
            <a:r>
              <a:rPr lang="en-US" dirty="0"/>
              <a:t>1. Biological, male parent </a:t>
            </a:r>
          </a:p>
          <a:p>
            <a:endParaRPr lang="en-US" dirty="0"/>
          </a:p>
          <a:p>
            <a:r>
              <a:rPr lang="en-US" dirty="0"/>
              <a:t>2. Ancestor </a:t>
            </a:r>
          </a:p>
          <a:p>
            <a:endParaRPr lang="en-US" dirty="0"/>
          </a:p>
          <a:p>
            <a:r>
              <a:rPr lang="en-US" dirty="0"/>
              <a:t>3. Someone older </a:t>
            </a:r>
          </a:p>
          <a:p>
            <a:endParaRPr lang="en-US" dirty="0"/>
          </a:p>
          <a:p>
            <a:r>
              <a:rPr lang="en-US" dirty="0"/>
              <a:t>4. Spiritual father </a:t>
            </a:r>
          </a:p>
          <a:p>
            <a:endParaRPr lang="en-US" dirty="0"/>
          </a:p>
          <a:p>
            <a:r>
              <a:rPr lang="en-US" dirty="0"/>
              <a:t>5. Source of a characteristic </a:t>
            </a:r>
          </a:p>
          <a:p>
            <a:endParaRPr lang="en-US" dirty="0"/>
          </a:p>
          <a:p>
            <a:r>
              <a:rPr lang="en-US" dirty="0"/>
              <a:t>6. God the Father of his people </a:t>
            </a:r>
          </a:p>
          <a:p>
            <a:endParaRPr lang="en-US" dirty="0"/>
          </a:p>
          <a:p>
            <a:r>
              <a:rPr lang="en-US" dirty="0"/>
              <a:t>7. God the Father of Jesus </a:t>
            </a:r>
          </a:p>
          <a:p>
            <a:endParaRPr lang="en-US" dirty="0"/>
          </a:p>
        </p:txBody>
      </p:sp>
    </p:spTree>
    <p:extLst>
      <p:ext uri="{BB962C8B-B14F-4D97-AF65-F5344CB8AC3E}">
        <p14:creationId xmlns:p14="http://schemas.microsoft.com/office/powerpoint/2010/main" val="3596992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58000-507E-8524-895A-25E4A13F6679}"/>
              </a:ext>
            </a:extLst>
          </p:cNvPr>
          <p:cNvSpPr>
            <a:spLocks noGrp="1"/>
          </p:cNvSpPr>
          <p:nvPr>
            <p:ph type="title"/>
          </p:nvPr>
        </p:nvSpPr>
        <p:spPr/>
        <p:txBody>
          <a:bodyPr/>
          <a:lstStyle/>
          <a:p>
            <a:r>
              <a:rPr lang="en-US" u="sng" dirty="0">
                <a:latin typeface="Arial"/>
                <a:cs typeface="Arial"/>
              </a:rPr>
              <a:t>God the Father Terms</a:t>
            </a:r>
            <a:br>
              <a:rPr lang="en-US" u="sng" dirty="0">
                <a:latin typeface="Arial"/>
                <a:cs typeface="Arial"/>
              </a:rPr>
            </a:br>
            <a:r>
              <a:rPr lang="en-US" sz="1800" b="0" dirty="0">
                <a:latin typeface="Arial"/>
                <a:cs typeface="Arial"/>
              </a:rPr>
              <a:t>p. 6</a:t>
            </a:r>
            <a:endParaRPr lang="en-US" sz="1800" b="0" dirty="0"/>
          </a:p>
        </p:txBody>
      </p:sp>
      <p:pic>
        <p:nvPicPr>
          <p:cNvPr id="4" name="Content Placeholder 3" descr="A screenshot of a table&#10;&#10;Description automatically generated">
            <a:extLst>
              <a:ext uri="{FF2B5EF4-FFF2-40B4-BE49-F238E27FC236}">
                <a16:creationId xmlns:a16="http://schemas.microsoft.com/office/drawing/2014/main" id="{4E0032EE-1463-F295-20C0-252E41F2E82C}"/>
              </a:ext>
            </a:extLst>
          </p:cNvPr>
          <p:cNvPicPr>
            <a:picLocks noGrp="1" noChangeAspect="1"/>
          </p:cNvPicPr>
          <p:nvPr>
            <p:ph idx="1"/>
          </p:nvPr>
        </p:nvPicPr>
        <p:blipFill>
          <a:blip r:embed="rId2"/>
          <a:stretch>
            <a:fillRect/>
          </a:stretch>
        </p:blipFill>
        <p:spPr>
          <a:xfrm>
            <a:off x="813865" y="1183518"/>
            <a:ext cx="7504302" cy="5553828"/>
          </a:xfrm>
        </p:spPr>
      </p:pic>
    </p:spTree>
    <p:extLst>
      <p:ext uri="{BB962C8B-B14F-4D97-AF65-F5344CB8AC3E}">
        <p14:creationId xmlns:p14="http://schemas.microsoft.com/office/powerpoint/2010/main" val="2073583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62300" y="3051074"/>
            <a:ext cx="3897086" cy="1384995"/>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What are some names or titles the Bible uses for Jesus?</a:t>
            </a:r>
            <a:endParaRPr lang="en-US" sz="2800" b="1" dirty="0">
              <a:solidFill>
                <a:schemeClr val="tx2"/>
              </a:solidFill>
            </a:endParaRPr>
          </a:p>
        </p:txBody>
      </p:sp>
    </p:spTree>
    <p:extLst>
      <p:ext uri="{BB962C8B-B14F-4D97-AF65-F5344CB8AC3E}">
        <p14:creationId xmlns:p14="http://schemas.microsoft.com/office/powerpoint/2010/main" val="2055898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E41BDED1-9F6A-6358-FC81-7E85D360252B}"/>
              </a:ext>
            </a:extLst>
          </p:cNvPr>
          <p:cNvSpPr/>
          <p:nvPr/>
        </p:nvSpPr>
        <p:spPr>
          <a:xfrm>
            <a:off x="6260038" y="5702552"/>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Matthew 14:33</a:t>
            </a:r>
          </a:p>
        </p:txBody>
      </p:sp>
      <p:sp>
        <p:nvSpPr>
          <p:cNvPr id="16" name="Rounded Rectangle 15">
            <a:extLst>
              <a:ext uri="{FF2B5EF4-FFF2-40B4-BE49-F238E27FC236}">
                <a16:creationId xmlns:a16="http://schemas.microsoft.com/office/drawing/2014/main" id="{7DC3FE9F-7FA6-90A7-2023-D895B93FE93E}"/>
              </a:ext>
            </a:extLst>
          </p:cNvPr>
          <p:cNvSpPr/>
          <p:nvPr/>
        </p:nvSpPr>
        <p:spPr>
          <a:xfrm>
            <a:off x="6260039" y="4356504"/>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Matthew 9:6</a:t>
            </a:r>
          </a:p>
        </p:txBody>
      </p:sp>
      <p:sp>
        <p:nvSpPr>
          <p:cNvPr id="17" name="Rounded Rectangle 16">
            <a:extLst>
              <a:ext uri="{FF2B5EF4-FFF2-40B4-BE49-F238E27FC236}">
                <a16:creationId xmlns:a16="http://schemas.microsoft.com/office/drawing/2014/main" id="{A183086E-1F88-4191-CA4C-959464447168}"/>
              </a:ext>
            </a:extLst>
          </p:cNvPr>
          <p:cNvSpPr/>
          <p:nvPr/>
        </p:nvSpPr>
        <p:spPr>
          <a:xfrm>
            <a:off x="6260040" y="291127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John 1:41</a:t>
            </a:r>
          </a:p>
        </p:txBody>
      </p:sp>
      <p:sp>
        <p:nvSpPr>
          <p:cNvPr id="18" name="Rounded Rectangle 17">
            <a:extLst>
              <a:ext uri="{FF2B5EF4-FFF2-40B4-BE49-F238E27FC236}">
                <a16:creationId xmlns:a16="http://schemas.microsoft.com/office/drawing/2014/main" id="{9572AE61-DF03-4550-1C14-0B655C32BB0B}"/>
              </a:ext>
            </a:extLst>
          </p:cNvPr>
          <p:cNvSpPr/>
          <p:nvPr/>
        </p:nvSpPr>
        <p:spPr>
          <a:xfrm>
            <a:off x="6260040" y="1595032"/>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John 1:17</a:t>
            </a:r>
          </a:p>
        </p:txBody>
      </p:sp>
      <p:sp>
        <p:nvSpPr>
          <p:cNvPr id="2" name="TextBox 1">
            <a:extLst>
              <a:ext uri="{FF2B5EF4-FFF2-40B4-BE49-F238E27FC236}">
                <a16:creationId xmlns:a16="http://schemas.microsoft.com/office/drawing/2014/main" id="{B7FFD6EC-CA04-DEEF-C8FF-C6F1D91655AB}"/>
              </a:ext>
            </a:extLst>
          </p:cNvPr>
          <p:cNvSpPr txBox="1"/>
          <p:nvPr/>
        </p:nvSpPr>
        <p:spPr>
          <a:xfrm>
            <a:off x="850605" y="999460"/>
            <a:ext cx="7145079" cy="4708981"/>
          </a:xfrm>
          <a:prstGeom prst="rect">
            <a:avLst/>
          </a:prstGeom>
          <a:noFill/>
        </p:spPr>
        <p:txBody>
          <a:bodyPr wrap="square" rtlCol="0">
            <a:spAutoFit/>
          </a:bodyPr>
          <a:lstStyle/>
          <a:p>
            <a:r>
              <a:rPr lang="en-US" sz="2000" b="0" i="0" dirty="0">
                <a:solidFill>
                  <a:srgbClr val="000000"/>
                </a:solidFill>
                <a:effectLst/>
                <a:latin typeface="system-ui"/>
              </a:rPr>
              <a:t>For the law was given through Moses, </a:t>
            </a:r>
            <a:r>
              <a:rPr lang="en-US" sz="2000" b="0" i="1" dirty="0">
                <a:solidFill>
                  <a:srgbClr val="000000"/>
                </a:solidFill>
                <a:effectLst/>
                <a:latin typeface="system-ui"/>
              </a:rPr>
              <a:t>but</a:t>
            </a:r>
            <a:r>
              <a:rPr lang="en-US" sz="2000" b="0" i="0" dirty="0">
                <a:solidFill>
                  <a:srgbClr val="000000"/>
                </a:solidFill>
                <a:effectLst/>
                <a:latin typeface="system-ui"/>
              </a:rPr>
              <a:t> grace and truth came through Jesus Christ.</a:t>
            </a:r>
          </a:p>
          <a:p>
            <a:endParaRPr lang="en-US" sz="2000" dirty="0">
              <a:solidFill>
                <a:srgbClr val="000000"/>
              </a:solidFill>
              <a:latin typeface="system-ui"/>
            </a:endParaRPr>
          </a:p>
          <a:p>
            <a:endParaRPr lang="en-US" sz="2000" dirty="0">
              <a:solidFill>
                <a:srgbClr val="000000"/>
              </a:solidFill>
              <a:latin typeface="system-ui"/>
            </a:endParaRPr>
          </a:p>
          <a:p>
            <a:r>
              <a:rPr lang="en-US" sz="2000" b="0" i="0" dirty="0">
                <a:solidFill>
                  <a:srgbClr val="000000"/>
                </a:solidFill>
                <a:effectLst/>
                <a:latin typeface="system-ui"/>
              </a:rPr>
              <a:t>He first found his own brother Simon, and said to him, “We have found the </a:t>
            </a:r>
            <a:r>
              <a:rPr lang="en-US" sz="2000" b="0" i="0" baseline="30000" dirty="0">
                <a:solidFill>
                  <a:srgbClr val="000000"/>
                </a:solidFill>
                <a:effectLst/>
                <a:latin typeface="system-ui"/>
              </a:rPr>
              <a:t>[</a:t>
            </a:r>
            <a:r>
              <a:rPr lang="en-US" sz="2000" b="0" i="0" baseline="30000" dirty="0">
                <a:solidFill>
                  <a:srgbClr val="4A4A4A"/>
                </a:solidFill>
                <a:effectLst/>
                <a:latin typeface="system-ui"/>
                <a:hlinkClick r:id="rId2" tooltip="See footnote l"/>
              </a:rPr>
              <a:t>l</a:t>
            </a:r>
            <a:r>
              <a:rPr lang="en-US" sz="2000" b="0" i="0" baseline="30000" dirty="0">
                <a:solidFill>
                  <a:srgbClr val="000000"/>
                </a:solidFill>
                <a:effectLst/>
                <a:latin typeface="system-ui"/>
              </a:rPr>
              <a:t>]</a:t>
            </a:r>
            <a:r>
              <a:rPr lang="en-US" sz="2000" b="0" i="0" dirty="0">
                <a:solidFill>
                  <a:srgbClr val="000000"/>
                </a:solidFill>
                <a:effectLst/>
                <a:latin typeface="system-ui"/>
              </a:rPr>
              <a:t>Messiah” (which is translated, the Christ).</a:t>
            </a:r>
          </a:p>
          <a:p>
            <a:endParaRPr lang="en-US" sz="2000" dirty="0">
              <a:solidFill>
                <a:srgbClr val="000000"/>
              </a:solidFill>
              <a:latin typeface="system-ui"/>
            </a:endParaRPr>
          </a:p>
          <a:p>
            <a:endParaRPr lang="en-US" sz="2000" dirty="0">
              <a:solidFill>
                <a:srgbClr val="000000"/>
              </a:solidFill>
              <a:latin typeface="system-ui"/>
            </a:endParaRPr>
          </a:p>
          <a:p>
            <a:r>
              <a:rPr lang="en-US" sz="2000" b="0" i="0" dirty="0">
                <a:solidFill>
                  <a:srgbClr val="000000"/>
                </a:solidFill>
                <a:effectLst/>
                <a:latin typeface="system-ui"/>
              </a:rPr>
              <a:t>But that you may know that the Son of Man has power on earth to forgive sins”—then He said to the paralytic, “Arise, take up your bed, and go to your house.”</a:t>
            </a:r>
          </a:p>
          <a:p>
            <a:endParaRPr lang="en-US" sz="2000" dirty="0">
              <a:solidFill>
                <a:srgbClr val="000000"/>
              </a:solidFill>
              <a:latin typeface="system-ui"/>
            </a:endParaRPr>
          </a:p>
          <a:p>
            <a:endParaRPr lang="en-US" sz="2000" dirty="0">
              <a:solidFill>
                <a:srgbClr val="000000"/>
              </a:solidFill>
              <a:latin typeface="system-ui"/>
            </a:endParaRPr>
          </a:p>
          <a:p>
            <a:r>
              <a:rPr lang="en-US" sz="2000" b="0" i="0" dirty="0">
                <a:solidFill>
                  <a:srgbClr val="000000"/>
                </a:solidFill>
                <a:effectLst/>
                <a:latin typeface="system-ui"/>
              </a:rPr>
              <a:t>Then those who were in the boat came and worshiped Him, saying, “Truly You are the Son of God.”</a:t>
            </a:r>
            <a:endParaRPr lang="en-US" sz="2000" dirty="0"/>
          </a:p>
        </p:txBody>
      </p:sp>
    </p:spTree>
    <p:extLst>
      <p:ext uri="{BB962C8B-B14F-4D97-AF65-F5344CB8AC3E}">
        <p14:creationId xmlns:p14="http://schemas.microsoft.com/office/powerpoint/2010/main" val="2999367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23457" y="3039766"/>
            <a:ext cx="3897086" cy="1384995"/>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What are some names or titles the Bible uses for </a:t>
            </a:r>
            <a:r>
              <a:rPr lang="en-US" sz="2800" b="1" dirty="0">
                <a:solidFill>
                  <a:schemeClr val="tx2"/>
                </a:solidFill>
                <a:latin typeface="Arial" panose="020B0604020202020204" pitchFamily="34" charset="0"/>
                <a:ea typeface="MS Mincho" panose="02020609040205080304" pitchFamily="49" charset="-128"/>
              </a:rPr>
              <a:t>God</a:t>
            </a:r>
            <a:r>
              <a:rPr lang="en-US" sz="2800" b="1" dirty="0">
                <a:solidFill>
                  <a:schemeClr val="tx2"/>
                </a:solidFill>
                <a:effectLst/>
                <a:latin typeface="Arial" panose="020B0604020202020204" pitchFamily="34" charset="0"/>
                <a:ea typeface="MS Mincho" panose="02020609040205080304" pitchFamily="49" charset="-128"/>
              </a:rPr>
              <a:t>?</a:t>
            </a:r>
            <a:endParaRPr lang="en-US" sz="2800" b="1" dirty="0">
              <a:solidFill>
                <a:schemeClr val="tx2"/>
              </a:solidFill>
            </a:endParaRPr>
          </a:p>
        </p:txBody>
      </p:sp>
    </p:spTree>
    <p:extLst>
      <p:ext uri="{BB962C8B-B14F-4D97-AF65-F5344CB8AC3E}">
        <p14:creationId xmlns:p14="http://schemas.microsoft.com/office/powerpoint/2010/main" val="112821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68FB410-8415-F89B-DB84-2AB1D4F18853}"/>
              </a:ext>
            </a:extLst>
          </p:cNvPr>
          <p:cNvSpPr/>
          <p:nvPr/>
        </p:nvSpPr>
        <p:spPr>
          <a:xfrm>
            <a:off x="6520542" y="1676410"/>
            <a:ext cx="1929705" cy="44267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Matthew 5:16</a:t>
            </a:r>
          </a:p>
        </p:txBody>
      </p:sp>
      <p:sp>
        <p:nvSpPr>
          <p:cNvPr id="5" name="Rounded Rectangle 4">
            <a:extLst>
              <a:ext uri="{FF2B5EF4-FFF2-40B4-BE49-F238E27FC236}">
                <a16:creationId xmlns:a16="http://schemas.microsoft.com/office/drawing/2014/main" id="{145B69D7-BB45-4F2E-5A9F-A8AFFC8B8A5D}"/>
              </a:ext>
            </a:extLst>
          </p:cNvPr>
          <p:cNvSpPr/>
          <p:nvPr/>
        </p:nvSpPr>
        <p:spPr>
          <a:xfrm>
            <a:off x="6520541" y="3429000"/>
            <a:ext cx="1929705" cy="44267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Genesis 17:1</a:t>
            </a:r>
          </a:p>
        </p:txBody>
      </p:sp>
      <p:sp>
        <p:nvSpPr>
          <p:cNvPr id="6" name="Rounded Rectangle 5">
            <a:extLst>
              <a:ext uri="{FF2B5EF4-FFF2-40B4-BE49-F238E27FC236}">
                <a16:creationId xmlns:a16="http://schemas.microsoft.com/office/drawing/2014/main" id="{0EDD953D-ABA5-4ED8-9C65-BAFD59B827B1}"/>
              </a:ext>
            </a:extLst>
          </p:cNvPr>
          <p:cNvSpPr/>
          <p:nvPr/>
        </p:nvSpPr>
        <p:spPr>
          <a:xfrm>
            <a:off x="6520541" y="5387132"/>
            <a:ext cx="1929705" cy="44267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Genesis 2:4</a:t>
            </a:r>
          </a:p>
        </p:txBody>
      </p:sp>
      <p:sp>
        <p:nvSpPr>
          <p:cNvPr id="7" name="TextBox 6">
            <a:extLst>
              <a:ext uri="{FF2B5EF4-FFF2-40B4-BE49-F238E27FC236}">
                <a16:creationId xmlns:a16="http://schemas.microsoft.com/office/drawing/2014/main" id="{2C264407-03D1-B26C-B464-BA90B11D895B}"/>
              </a:ext>
            </a:extLst>
          </p:cNvPr>
          <p:cNvSpPr txBox="1"/>
          <p:nvPr/>
        </p:nvSpPr>
        <p:spPr>
          <a:xfrm>
            <a:off x="693752" y="871870"/>
            <a:ext cx="7513546" cy="4524315"/>
          </a:xfrm>
          <a:prstGeom prst="rect">
            <a:avLst/>
          </a:prstGeom>
          <a:noFill/>
        </p:spPr>
        <p:txBody>
          <a:bodyPr wrap="square" rtlCol="0">
            <a:spAutoFit/>
          </a:bodyPr>
          <a:lstStyle/>
          <a:p>
            <a:r>
              <a:rPr lang="en-US" sz="2400" b="0" i="0" dirty="0">
                <a:solidFill>
                  <a:srgbClr val="000000"/>
                </a:solidFill>
                <a:effectLst/>
                <a:latin typeface="system-ui"/>
              </a:rPr>
              <a:t>Let your light so shine before men, that they may see your good works and glorify your Father in heaven.</a:t>
            </a:r>
          </a:p>
          <a:p>
            <a:endParaRPr lang="en-US" sz="2400" dirty="0">
              <a:solidFill>
                <a:srgbClr val="000000"/>
              </a:solidFill>
              <a:latin typeface="system-ui"/>
            </a:endParaRPr>
          </a:p>
          <a:p>
            <a:endParaRPr lang="en-US" sz="2400" dirty="0">
              <a:solidFill>
                <a:srgbClr val="000000"/>
              </a:solidFill>
              <a:latin typeface="system-ui"/>
            </a:endParaRPr>
          </a:p>
          <a:p>
            <a:r>
              <a:rPr lang="en-US" sz="2400" b="0" i="0" dirty="0">
                <a:solidFill>
                  <a:srgbClr val="000000"/>
                </a:solidFill>
                <a:effectLst/>
                <a:latin typeface="system-ui"/>
              </a:rPr>
              <a:t>When Abram was ninety-nine years old, the </a:t>
            </a:r>
            <a:r>
              <a:rPr lang="en-US" sz="2400" b="0" i="0" cap="small" dirty="0">
                <a:solidFill>
                  <a:srgbClr val="000000"/>
                </a:solidFill>
                <a:effectLst/>
                <a:latin typeface="system-ui"/>
              </a:rPr>
              <a:t>Lord</a:t>
            </a:r>
            <a:r>
              <a:rPr lang="en-US" sz="2400" b="0" i="0" dirty="0">
                <a:solidFill>
                  <a:srgbClr val="000000"/>
                </a:solidFill>
                <a:effectLst/>
                <a:latin typeface="system-ui"/>
              </a:rPr>
              <a:t> appeared to Abram and said to him, “I </a:t>
            </a:r>
            <a:r>
              <a:rPr lang="en-US" sz="2400" b="0" i="1" dirty="0">
                <a:solidFill>
                  <a:srgbClr val="000000"/>
                </a:solidFill>
                <a:effectLst/>
                <a:latin typeface="system-ui"/>
              </a:rPr>
              <a:t>am</a:t>
            </a:r>
            <a:r>
              <a:rPr lang="en-US" sz="2400" b="0" i="0" dirty="0">
                <a:solidFill>
                  <a:srgbClr val="000000"/>
                </a:solidFill>
                <a:effectLst/>
                <a:latin typeface="system-ui"/>
              </a:rPr>
              <a:t> Almighty God; walk before Me and be blameless.</a:t>
            </a:r>
          </a:p>
          <a:p>
            <a:endParaRPr lang="en-US" sz="2400" dirty="0">
              <a:solidFill>
                <a:srgbClr val="000000"/>
              </a:solidFill>
              <a:latin typeface="system-ui"/>
            </a:endParaRPr>
          </a:p>
          <a:p>
            <a:endParaRPr lang="en-US" sz="2400" dirty="0">
              <a:solidFill>
                <a:srgbClr val="000000"/>
              </a:solidFill>
              <a:latin typeface="system-ui"/>
            </a:endParaRPr>
          </a:p>
          <a:p>
            <a:r>
              <a:rPr lang="en-US" sz="2400" b="0" i="0" dirty="0">
                <a:solidFill>
                  <a:srgbClr val="000000"/>
                </a:solidFill>
                <a:effectLst/>
                <a:latin typeface="system-ui"/>
              </a:rPr>
              <a:t>This </a:t>
            </a:r>
            <a:r>
              <a:rPr lang="en-US" sz="2400" b="0" i="1" dirty="0">
                <a:solidFill>
                  <a:srgbClr val="000000"/>
                </a:solidFill>
                <a:effectLst/>
                <a:latin typeface="system-ui"/>
              </a:rPr>
              <a:t>is</a:t>
            </a:r>
            <a:r>
              <a:rPr lang="en-US" sz="2400" b="0" i="0" dirty="0">
                <a:solidFill>
                  <a:srgbClr val="000000"/>
                </a:solidFill>
                <a:effectLst/>
                <a:latin typeface="system-ui"/>
              </a:rPr>
              <a:t> the history of the heavens and the earth when they were created, in the day that the </a:t>
            </a:r>
            <a:r>
              <a:rPr lang="en-US" sz="2400" b="0" i="0" cap="small" dirty="0">
                <a:solidFill>
                  <a:srgbClr val="000000"/>
                </a:solidFill>
                <a:effectLst/>
                <a:latin typeface="system-ui"/>
              </a:rPr>
              <a:t>Lord</a:t>
            </a:r>
            <a:r>
              <a:rPr lang="en-US" sz="2400" b="0" i="0" dirty="0">
                <a:solidFill>
                  <a:srgbClr val="000000"/>
                </a:solidFill>
                <a:effectLst/>
                <a:latin typeface="system-ui"/>
              </a:rPr>
              <a:t> God made the earth and the heavens,</a:t>
            </a:r>
            <a:endParaRPr lang="en-US" sz="2400" dirty="0"/>
          </a:p>
        </p:txBody>
      </p:sp>
    </p:spTree>
    <p:extLst>
      <p:ext uri="{BB962C8B-B14F-4D97-AF65-F5344CB8AC3E}">
        <p14:creationId xmlns:p14="http://schemas.microsoft.com/office/powerpoint/2010/main" val="3757813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23457" y="2743641"/>
            <a:ext cx="3897086" cy="1815882"/>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What are some names or titles the Bible uses for </a:t>
            </a:r>
            <a:br>
              <a:rPr lang="en-US" sz="2800" b="1" dirty="0">
                <a:solidFill>
                  <a:schemeClr val="tx2"/>
                </a:solidFill>
                <a:effectLst/>
                <a:latin typeface="Arial" panose="020B0604020202020204" pitchFamily="34" charset="0"/>
                <a:ea typeface="MS Mincho" panose="02020609040205080304" pitchFamily="49" charset="-128"/>
              </a:rPr>
            </a:br>
            <a:r>
              <a:rPr lang="en-US" sz="2800" b="1" dirty="0">
                <a:solidFill>
                  <a:schemeClr val="tx2"/>
                </a:solidFill>
                <a:latin typeface="Arial" panose="020B0604020202020204" pitchFamily="34" charset="0"/>
                <a:ea typeface="MS Mincho" panose="02020609040205080304" pitchFamily="49" charset="-128"/>
              </a:rPr>
              <a:t>the Holy Spirit</a:t>
            </a:r>
            <a:r>
              <a:rPr lang="en-US" sz="2800" b="1" dirty="0">
                <a:solidFill>
                  <a:schemeClr val="tx2"/>
                </a:solidFill>
                <a:effectLst/>
                <a:latin typeface="Arial" panose="020B0604020202020204" pitchFamily="34" charset="0"/>
                <a:ea typeface="MS Mincho" panose="02020609040205080304" pitchFamily="49" charset="-128"/>
              </a:rPr>
              <a:t>?</a:t>
            </a:r>
            <a:endParaRPr lang="en-US" sz="2800" b="1" dirty="0">
              <a:solidFill>
                <a:schemeClr val="tx2"/>
              </a:solidFill>
            </a:endParaRPr>
          </a:p>
        </p:txBody>
      </p:sp>
    </p:spTree>
    <p:extLst>
      <p:ext uri="{BB962C8B-B14F-4D97-AF65-F5344CB8AC3E}">
        <p14:creationId xmlns:p14="http://schemas.microsoft.com/office/powerpoint/2010/main" val="90862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F7DD697-3E73-6F46-31E3-7F9B8F9CD91C}"/>
              </a:ext>
            </a:extLst>
          </p:cNvPr>
          <p:cNvSpPr/>
          <p:nvPr/>
        </p:nvSpPr>
        <p:spPr>
          <a:xfrm>
            <a:off x="6448282" y="1692668"/>
            <a:ext cx="1929705" cy="44267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John 14:16</a:t>
            </a:r>
          </a:p>
        </p:txBody>
      </p:sp>
      <p:sp>
        <p:nvSpPr>
          <p:cNvPr id="5" name="Rounded Rectangle 4">
            <a:extLst>
              <a:ext uri="{FF2B5EF4-FFF2-40B4-BE49-F238E27FC236}">
                <a16:creationId xmlns:a16="http://schemas.microsoft.com/office/drawing/2014/main" id="{4E7DB301-5CE2-8985-50D5-63A3D48D8B62}"/>
              </a:ext>
            </a:extLst>
          </p:cNvPr>
          <p:cNvSpPr/>
          <p:nvPr/>
        </p:nvSpPr>
        <p:spPr>
          <a:xfrm>
            <a:off x="6448281" y="3812060"/>
            <a:ext cx="1929705" cy="44267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Matthew 3:16</a:t>
            </a:r>
          </a:p>
        </p:txBody>
      </p:sp>
      <p:sp>
        <p:nvSpPr>
          <p:cNvPr id="6" name="Rounded Rectangle 5">
            <a:extLst>
              <a:ext uri="{FF2B5EF4-FFF2-40B4-BE49-F238E27FC236}">
                <a16:creationId xmlns:a16="http://schemas.microsoft.com/office/drawing/2014/main" id="{AB57BD3A-74BA-1E9F-154F-0EF853BDBB1C}"/>
              </a:ext>
            </a:extLst>
          </p:cNvPr>
          <p:cNvSpPr/>
          <p:nvPr/>
        </p:nvSpPr>
        <p:spPr>
          <a:xfrm>
            <a:off x="6448280" y="5950914"/>
            <a:ext cx="1929705" cy="44267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John 16:13</a:t>
            </a:r>
          </a:p>
        </p:txBody>
      </p:sp>
      <p:sp>
        <p:nvSpPr>
          <p:cNvPr id="7" name="TextBox 6">
            <a:extLst>
              <a:ext uri="{FF2B5EF4-FFF2-40B4-BE49-F238E27FC236}">
                <a16:creationId xmlns:a16="http://schemas.microsoft.com/office/drawing/2014/main" id="{166F7FD9-3372-F52E-49CE-1B72FFD4BDBD}"/>
              </a:ext>
            </a:extLst>
          </p:cNvPr>
          <p:cNvSpPr txBox="1"/>
          <p:nvPr/>
        </p:nvSpPr>
        <p:spPr>
          <a:xfrm>
            <a:off x="693752" y="797510"/>
            <a:ext cx="7510116" cy="5262979"/>
          </a:xfrm>
          <a:prstGeom prst="rect">
            <a:avLst/>
          </a:prstGeom>
          <a:noFill/>
        </p:spPr>
        <p:txBody>
          <a:bodyPr wrap="square" rtlCol="0">
            <a:spAutoFit/>
          </a:bodyPr>
          <a:lstStyle/>
          <a:p>
            <a:r>
              <a:rPr lang="en-US" sz="2400" b="0" i="0" dirty="0">
                <a:solidFill>
                  <a:srgbClr val="000000"/>
                </a:solidFill>
                <a:effectLst/>
                <a:latin typeface="system-ui"/>
              </a:rPr>
              <a:t>And I will pray the Father, and He will give you another Helper, that He may abide with you forever—</a:t>
            </a:r>
          </a:p>
          <a:p>
            <a:endParaRPr lang="en-US" sz="2400" dirty="0">
              <a:solidFill>
                <a:srgbClr val="000000"/>
              </a:solidFill>
              <a:latin typeface="system-ui"/>
            </a:endParaRPr>
          </a:p>
          <a:p>
            <a:endParaRPr lang="en-US" sz="2400" dirty="0">
              <a:solidFill>
                <a:srgbClr val="000000"/>
              </a:solidFill>
              <a:latin typeface="system-ui"/>
            </a:endParaRPr>
          </a:p>
          <a:p>
            <a:r>
              <a:rPr lang="en-US" sz="2400" b="0" i="0" dirty="0">
                <a:solidFill>
                  <a:srgbClr val="000000"/>
                </a:solidFill>
                <a:effectLst/>
                <a:latin typeface="system-ui"/>
              </a:rPr>
              <a:t>When He had been baptized, Jesus came up immediately from the water; and behold, the heavens were opened to Him, and </a:t>
            </a:r>
            <a:r>
              <a:rPr lang="en-US" sz="2400" b="0" i="0" baseline="30000" dirty="0">
                <a:solidFill>
                  <a:srgbClr val="000000"/>
                </a:solidFill>
                <a:effectLst/>
                <a:latin typeface="system-ui"/>
              </a:rPr>
              <a:t>[</a:t>
            </a:r>
            <a:r>
              <a:rPr lang="en-US" sz="2400" b="0" i="0" baseline="30000" dirty="0">
                <a:solidFill>
                  <a:srgbClr val="4A4A4A"/>
                </a:solidFill>
                <a:effectLst/>
                <a:latin typeface="system-ui"/>
                <a:hlinkClick r:id="rId2" tooltip="See footnote a"/>
              </a:rPr>
              <a:t>a</a:t>
            </a:r>
            <a:r>
              <a:rPr lang="en-US" sz="2400" b="0" i="0" baseline="30000" dirty="0">
                <a:solidFill>
                  <a:srgbClr val="000000"/>
                </a:solidFill>
                <a:effectLst/>
                <a:latin typeface="system-ui"/>
              </a:rPr>
              <a:t>]</a:t>
            </a:r>
            <a:r>
              <a:rPr lang="en-US" sz="2400" b="0" i="0" dirty="0">
                <a:solidFill>
                  <a:srgbClr val="000000"/>
                </a:solidFill>
                <a:effectLst/>
                <a:latin typeface="system-ui"/>
              </a:rPr>
              <a:t>He saw the Spirit of God descending like a dove and alighting upon Him.</a:t>
            </a:r>
          </a:p>
          <a:p>
            <a:r>
              <a:rPr lang="en-US" sz="2400" dirty="0">
                <a:solidFill>
                  <a:srgbClr val="000000"/>
                </a:solidFill>
                <a:latin typeface="system-ui"/>
              </a:rPr>
              <a:t> </a:t>
            </a:r>
          </a:p>
          <a:p>
            <a:endParaRPr lang="en-US" sz="2400" dirty="0">
              <a:solidFill>
                <a:srgbClr val="000000"/>
              </a:solidFill>
              <a:latin typeface="system-ui"/>
            </a:endParaRPr>
          </a:p>
          <a:p>
            <a:r>
              <a:rPr lang="en-US" sz="2400" b="0" i="0" dirty="0">
                <a:solidFill>
                  <a:srgbClr val="000000"/>
                </a:solidFill>
                <a:effectLst/>
                <a:latin typeface="system-ui"/>
              </a:rPr>
              <a:t>However, when He, the Spirit of truth, has come, He will guide you into all truth; for He will not speak on His own </a:t>
            </a:r>
            <a:r>
              <a:rPr lang="en-US" sz="2400" b="0" i="1" dirty="0">
                <a:solidFill>
                  <a:srgbClr val="000000"/>
                </a:solidFill>
                <a:effectLst/>
                <a:latin typeface="system-ui"/>
              </a:rPr>
              <a:t>authority,</a:t>
            </a:r>
            <a:r>
              <a:rPr lang="en-US" sz="2400" b="0" i="0" dirty="0">
                <a:solidFill>
                  <a:srgbClr val="000000"/>
                </a:solidFill>
                <a:effectLst/>
                <a:latin typeface="system-ui"/>
              </a:rPr>
              <a:t> but whatever He hears He will speak; and He will tell you things to come.</a:t>
            </a:r>
            <a:endParaRPr lang="en-US" sz="2400" dirty="0"/>
          </a:p>
        </p:txBody>
      </p:sp>
    </p:spTree>
    <p:extLst>
      <p:ext uri="{BB962C8B-B14F-4D97-AF65-F5344CB8AC3E}">
        <p14:creationId xmlns:p14="http://schemas.microsoft.com/office/powerpoint/2010/main" val="60434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62299" y="3051075"/>
            <a:ext cx="4467549" cy="1384995"/>
          </a:xfrm>
          <a:prstGeom prst="rect">
            <a:avLst/>
          </a:prstGeom>
          <a:noFill/>
        </p:spPr>
        <p:txBody>
          <a:bodyPr wrap="square" anchor="ctr">
            <a:spAutoFit/>
          </a:bodyPr>
          <a:lstStyle/>
          <a:p>
            <a:pPr algn="ctr"/>
            <a:r>
              <a:rPr lang="en-US" sz="2800" b="1" dirty="0">
                <a:solidFill>
                  <a:schemeClr val="tx2"/>
                </a:solidFill>
                <a:latin typeface="Arial" panose="020B0604020202020204" pitchFamily="34" charset="0"/>
                <a:ea typeface="MS Mincho" panose="02020609040205080304" pitchFamily="49" charset="-128"/>
              </a:rPr>
              <a:t>Who chose these terms</a:t>
            </a:r>
            <a:r>
              <a:rPr lang="en-US" sz="2800" b="1" dirty="0">
                <a:solidFill>
                  <a:schemeClr val="tx2"/>
                </a:solidFill>
                <a:effectLst/>
                <a:latin typeface="Arial" panose="020B0604020202020204" pitchFamily="34" charset="0"/>
                <a:ea typeface="MS Mincho" panose="02020609040205080304" pitchFamily="49" charset="-128"/>
              </a:rPr>
              <a:t>?</a:t>
            </a:r>
          </a:p>
          <a:p>
            <a:pPr algn="ctr"/>
            <a:endParaRPr lang="en-US" sz="2800" b="1" dirty="0">
              <a:solidFill>
                <a:schemeClr val="tx2"/>
              </a:solidFill>
              <a:latin typeface="Arial" panose="020B0604020202020204" pitchFamily="34" charset="0"/>
              <a:ea typeface="MS Mincho" panose="02020609040205080304" pitchFamily="49" charset="-128"/>
            </a:endParaRPr>
          </a:p>
          <a:p>
            <a:pPr algn="ctr"/>
            <a:r>
              <a:rPr lang="en-US" sz="2800" b="1" dirty="0">
                <a:solidFill>
                  <a:schemeClr val="tx2"/>
                </a:solidFill>
                <a:latin typeface="Arial" panose="020B0604020202020204" pitchFamily="34" charset="0"/>
                <a:ea typeface="MS Mincho" panose="02020609040205080304" pitchFamily="49" charset="-128"/>
              </a:rPr>
              <a:t>Why is it important?</a:t>
            </a:r>
            <a:endParaRPr lang="en-US" sz="2800" b="1" dirty="0">
              <a:solidFill>
                <a:schemeClr val="tx2"/>
              </a:solidFill>
            </a:endParaRPr>
          </a:p>
        </p:txBody>
      </p:sp>
    </p:spTree>
    <p:extLst>
      <p:ext uri="{BB962C8B-B14F-4D97-AF65-F5344CB8AC3E}">
        <p14:creationId xmlns:p14="http://schemas.microsoft.com/office/powerpoint/2010/main" val="1866360274"/>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01147358cd12b12371d0fec9faf98450">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f71df03f361f918f6e506a987229d969"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38937e4-20c5-4a73-b245-175c4ead9603">
      <Terms xmlns="http://schemas.microsoft.com/office/infopath/2007/PartnerControls"/>
    </lcf76f155ced4ddcb4097134ff3c332f>
    <TaxCatchAll xmlns="9ede4979-7183-4f81-a394-71c40c9222c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6BBC0A-1AD7-49B6-BE8C-311655D5CE08}"/>
</file>

<file path=customXml/itemProps2.xml><?xml version="1.0" encoding="utf-8"?>
<ds:datastoreItem xmlns:ds="http://schemas.openxmlformats.org/officeDocument/2006/customXml" ds:itemID="{DD870300-B03F-45F7-9154-521D8C74684E}">
  <ds:schemaRefs>
    <ds:schemaRef ds:uri="http://schemas.microsoft.com/office/2006/documentManagement/types"/>
    <ds:schemaRef ds:uri="http://purl.org/dc/terms/"/>
    <ds:schemaRef ds:uri="http://purl.org/dc/dcmitype/"/>
    <ds:schemaRef ds:uri="http://purl.org/dc/elements/1.1/"/>
    <ds:schemaRef ds:uri="http://schemas.microsoft.com/sharepoint/v3"/>
    <ds:schemaRef ds:uri="http://www.w3.org/XML/1998/namespace"/>
    <ds:schemaRef ds:uri="http://schemas.microsoft.com/office/infopath/2007/PartnerControls"/>
    <ds:schemaRef ds:uri="http://schemas.openxmlformats.org/package/2006/metadata/core-properties"/>
    <ds:schemaRef ds:uri="9ede4979-7183-4f81-a394-71c40c9222c4"/>
    <ds:schemaRef ds:uri="038937e4-20c5-4a73-b245-175c4ead9603"/>
    <ds:schemaRef ds:uri="http://schemas.microsoft.com/office/2006/metadata/properties"/>
  </ds:schemaRefs>
</ds:datastoreItem>
</file>

<file path=customXml/itemProps3.xml><?xml version="1.0" encoding="utf-8"?>
<ds:datastoreItem xmlns:ds="http://schemas.openxmlformats.org/officeDocument/2006/customXml" ds:itemID="{B178770A-F6AC-406B-AF0D-88CBCF36B7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1955</TotalTime>
  <Words>1019</Words>
  <Application>Microsoft Office PowerPoint</Application>
  <PresentationFormat>On-screen Show (4:3)</PresentationFormat>
  <Paragraphs>135</Paragraphs>
  <Slides>21</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Arial</vt:lpstr>
      <vt:lpstr>Arial Black</vt:lpstr>
      <vt:lpstr>Calibri</vt:lpstr>
      <vt:lpstr>system-ui</vt:lpstr>
      <vt:lpstr>Times New Roman</vt:lpstr>
      <vt:lpstr>Office Theme</vt:lpstr>
      <vt:lpstr>Office Theme</vt:lpstr>
      <vt:lpstr>PowerPoint Presentation</vt:lpstr>
      <vt:lpstr>Divine Familial Terms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 defined in God’s Word</vt:lpstr>
      <vt:lpstr>Some translators have done this differently</vt:lpstr>
      <vt:lpstr>PowerPoint Presentation</vt:lpstr>
      <vt:lpstr>1 John 4:14</vt:lpstr>
      <vt:lpstr>PowerPoint Presentation</vt:lpstr>
      <vt:lpstr>John 5:17–18 </vt:lpstr>
      <vt:lpstr>Other Scriptural Examples</vt:lpstr>
      <vt:lpstr>PowerPoint Presentation</vt:lpstr>
      <vt:lpstr>PowerPoint Presentation</vt:lpstr>
      <vt:lpstr>PowerPoint Presentation</vt:lpstr>
      <vt:lpstr>PowerPoint Presentation</vt:lpstr>
      <vt:lpstr>God the Father Terms p. 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253</cp:revision>
  <dcterms:created xsi:type="dcterms:W3CDTF">2019-03-18T18:21:25Z</dcterms:created>
  <dcterms:modified xsi:type="dcterms:W3CDTF">2025-11-12T17:17:20Z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